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1" r:id="rId1"/>
  </p:sldMasterIdLst>
  <p:notesMasterIdLst>
    <p:notesMasterId r:id="rId29"/>
  </p:notesMasterIdLst>
  <p:sldIdLst>
    <p:sldId id="292" r:id="rId2"/>
    <p:sldId id="259" r:id="rId3"/>
    <p:sldId id="260" r:id="rId4"/>
    <p:sldId id="261" r:id="rId5"/>
    <p:sldId id="262" r:id="rId6"/>
    <p:sldId id="263" r:id="rId7"/>
    <p:sldId id="264" r:id="rId8"/>
    <p:sldId id="265" r:id="rId9"/>
    <p:sldId id="285" r:id="rId10"/>
    <p:sldId id="286" r:id="rId11"/>
    <p:sldId id="268" r:id="rId12"/>
    <p:sldId id="269" r:id="rId13"/>
    <p:sldId id="287" r:id="rId14"/>
    <p:sldId id="288" r:id="rId15"/>
    <p:sldId id="272" r:id="rId16"/>
    <p:sldId id="289" r:id="rId17"/>
    <p:sldId id="290" r:id="rId18"/>
    <p:sldId id="275" r:id="rId19"/>
    <p:sldId id="276" r:id="rId20"/>
    <p:sldId id="277" r:id="rId21"/>
    <p:sldId id="278" r:id="rId22"/>
    <p:sldId id="279" r:id="rId23"/>
    <p:sldId id="280" r:id="rId24"/>
    <p:sldId id="281" r:id="rId25"/>
    <p:sldId id="282" r:id="rId26"/>
    <p:sldId id="291" r:id="rId27"/>
    <p:sldId id="284" r:id="rId2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 Admin" initials="AA" lastIdx="3"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81199" autoAdjust="0"/>
  </p:normalViewPr>
  <p:slideViewPr>
    <p:cSldViewPr>
      <p:cViewPr>
        <p:scale>
          <a:sx n="70" d="100"/>
          <a:sy n="70" d="100"/>
        </p:scale>
        <p:origin x="-1974" y="-18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57" d="100"/>
        <a:sy n="57" d="100"/>
      </p:scale>
      <p:origin x="0" y="0"/>
    </p:cViewPr>
  </p:sorterViewPr>
  <p:notesViewPr>
    <p:cSldViewPr>
      <p:cViewPr varScale="1">
        <p:scale>
          <a:sx n="99" d="100"/>
          <a:sy n="99" d="100"/>
        </p:scale>
        <p:origin x="1218"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E7AE33-617C-4807-A0C8-E32E595E8AE1}" type="datetimeFigureOut">
              <a:rPr lang="fr-CH" smtClean="0"/>
              <a:t>28.05.2015</a:t>
            </a:fld>
            <a:endParaRPr lang="fr-C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r" rtl="1">
              <a:defRPr sz="1200">
                <a:latin typeface="Traditional Arabic" panose="02020603050405020304" pitchFamily="18" charset="-78"/>
                <a:cs typeface="Traditional Arabic" panose="02020603050405020304" pitchFamily="18" charset="-78"/>
              </a:defRPr>
            </a:lvl1pPr>
          </a:lstStyle>
          <a:p>
            <a:endParaRPr lang="fr-C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l" rtl="1">
              <a:defRPr sz="1200">
                <a:latin typeface="Traditional Arabic" panose="02020603050405020304" pitchFamily="18" charset="-78"/>
                <a:cs typeface="Traditional Arabic" panose="02020603050405020304" pitchFamily="18" charset="-78"/>
              </a:defRPr>
            </a:lvl1pPr>
          </a:lstStyle>
          <a:p>
            <a:fld id="{164F5220-7382-4EFE-BF6E-31FA9F9F2158}" type="slidenum">
              <a:rPr lang="fr-CH" smtClean="0"/>
              <a:pPr/>
              <a:t>‹#›</a:t>
            </a:fld>
            <a:endParaRPr lang="fr-CH"/>
          </a:p>
        </p:txBody>
      </p:sp>
    </p:spTree>
    <p:extLst>
      <p:ext uri="{BB962C8B-B14F-4D97-AF65-F5344CB8AC3E}">
        <p14:creationId xmlns:p14="http://schemas.microsoft.com/office/powerpoint/2010/main" val="175980310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1pPr>
    <a:lvl2pPr marL="4572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2pPr>
    <a:lvl3pPr marL="9144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3pPr>
    <a:lvl4pPr marL="13716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4pPr>
    <a:lvl5pPr marL="18288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Traditional Arabic" panose="02020603050405020304" pitchFamily="18" charset="-78"/>
                <a:cs typeface="Traditional Arabic" panose="02020603050405020304" pitchFamily="18" charset="-78"/>
              </a:rPr>
              <a:t>افتتح الدورة بشرح فكرة أن دليل اسفير ليس مجرد دليل للممارسة الإنسانية الجيدة فحسب بل هو أساسا وأولا بيان يتعلق بالحقوق والواجبات. ومن المطلوب الآن توضيح سياقات المطالبة بالحقوق والاستجابة لها ومجال تطبيقها في العمل الإنساني.</a:t>
            </a:r>
          </a:p>
        </p:txBody>
      </p:sp>
      <p:sp>
        <p:nvSpPr>
          <p:cNvPr id="4" name="Slide Number Placeholder 3"/>
          <p:cNvSpPr>
            <a:spLocks noGrp="1"/>
          </p:cNvSpPr>
          <p:nvPr>
            <p:ph type="sldNum" sz="quarter" idx="10"/>
          </p:nvPr>
        </p:nvSpPr>
        <p:spPr/>
        <p:txBody>
          <a:bodyPr/>
          <a:lstStyle/>
          <a:p>
            <a:fld id="{164F5220-7382-4EFE-BF6E-31FA9F9F2158}" type="slidenum">
              <a:rPr lang="fr-CH" smtClean="0"/>
              <a:t>1</a:t>
            </a:fld>
            <a:endParaRPr lang="fr-CH"/>
          </a:p>
        </p:txBody>
      </p:sp>
    </p:spTree>
    <p:extLst>
      <p:ext uri="{BB962C8B-B14F-4D97-AF65-F5344CB8AC3E}">
        <p14:creationId xmlns:p14="http://schemas.microsoft.com/office/powerpoint/2010/main" val="276287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noProof="0" smtClean="0">
                <a:latin typeface="Traditional Arabic" panose="02020603050405020304" pitchFamily="18" charset="-78"/>
                <a:cs typeface="Traditional Arabic" panose="02020603050405020304" pitchFamily="18" charset="-78"/>
              </a:rPr>
              <a:t>ابدأ بطرح</a:t>
            </a:r>
            <a:r>
              <a:rPr lang="ar-TN" baseline="0" noProof="0" smtClean="0">
                <a:latin typeface="Traditional Arabic" panose="02020603050405020304" pitchFamily="18" charset="-78"/>
                <a:cs typeface="Traditional Arabic" panose="02020603050405020304" pitchFamily="18" charset="-78"/>
              </a:rPr>
              <a:t> </a:t>
            </a:r>
            <a:r>
              <a:rPr lang="ar-TN" noProof="0" smtClean="0">
                <a:latin typeface="Traditional Arabic" panose="02020603050405020304" pitchFamily="18" charset="-78"/>
                <a:cs typeface="Traditional Arabic" panose="02020603050405020304" pitchFamily="18" charset="-78"/>
              </a:rPr>
              <a:t>اسأل السؤال التالي : </a:t>
            </a:r>
            <a:r>
              <a:rPr lang="ar-TN" baseline="0" noProof="0" smtClean="0">
                <a:latin typeface="Traditional Arabic" panose="02020603050405020304" pitchFamily="18" charset="-78"/>
                <a:cs typeface="Traditional Arabic" panose="02020603050405020304" pitchFamily="18" charset="-78"/>
              </a:rPr>
              <a:t>نحن مسؤولون اتجاه من؟ </a:t>
            </a:r>
            <a:endParaRPr lang="ar-TN" noProof="0" smtClean="0">
              <a:latin typeface="Traditional Arabic" panose="02020603050405020304" pitchFamily="18" charset="-78"/>
              <a:cs typeface="Traditional Arabic" panose="02020603050405020304" pitchFamily="18" charset="-78"/>
            </a:endParaRPr>
          </a:p>
          <a:p>
            <a:pPr algn="r" rtl="1"/>
            <a:r>
              <a:rPr lang="ar-TN" noProof="0" smtClean="0">
                <a:latin typeface="Traditional Arabic" panose="02020603050405020304" pitchFamily="18" charset="-78"/>
                <a:cs typeface="Traditional Arabic" panose="02020603050405020304" pitchFamily="18" charset="-78"/>
              </a:rPr>
              <a:t>المساءلة هي الاستخدام</a:t>
            </a:r>
            <a:r>
              <a:rPr lang="ar-TN" baseline="0" noProof="0" smtClean="0">
                <a:latin typeface="Traditional Arabic" panose="02020603050405020304" pitchFamily="18" charset="-78"/>
                <a:cs typeface="Traditional Arabic" panose="02020603050405020304" pitchFamily="18" charset="-78"/>
              </a:rPr>
              <a:t> الوكالات الإنسانية للموارد المتاحة بكل مسؤولية. (حسب مشروع </a:t>
            </a:r>
            <a:r>
              <a:rPr lang="ar-TN" baseline="0" noProof="0" err="1" smtClean="0">
                <a:latin typeface="Traditional Arabic" panose="02020603050405020304" pitchFamily="18" charset="-78"/>
                <a:cs typeface="Traditional Arabic" panose="02020603050405020304" pitchFamily="18" charset="-78"/>
              </a:rPr>
              <a:t>اسفير</a:t>
            </a:r>
            <a:r>
              <a:rPr lang="ar-TN" baseline="0" noProof="0" smtClean="0">
                <a:latin typeface="Traditional Arabic" panose="02020603050405020304" pitchFamily="18" charset="-78"/>
                <a:cs typeface="Traditional Arabic" panose="02020603050405020304" pitchFamily="18" charset="-78"/>
              </a:rPr>
              <a:t>)</a:t>
            </a:r>
          </a:p>
          <a:p>
            <a:pPr algn="r" rtl="1"/>
            <a:r>
              <a:rPr lang="ar-TN" baseline="0" noProof="0" smtClean="0">
                <a:latin typeface="Traditional Arabic" panose="02020603050405020304" pitchFamily="18" charset="-78"/>
                <a:cs typeface="Traditional Arabic" panose="02020603050405020304" pitchFamily="18" charset="-78"/>
              </a:rPr>
              <a:t>ولتحقيق هذا تحتاج الوكالات إلى:</a:t>
            </a:r>
          </a:p>
          <a:p>
            <a:pPr marL="171450" indent="-171450" algn="r" rtl="1">
              <a:buFont typeface="Arial" panose="020B0604020202020204" pitchFamily="34" charset="0"/>
              <a:buChar char="•"/>
            </a:pPr>
            <a:r>
              <a:rPr lang="ar-TN" baseline="0" noProof="0" smtClean="0">
                <a:latin typeface="Traditional Arabic" panose="02020603050405020304" pitchFamily="18" charset="-78"/>
                <a:cs typeface="Traditional Arabic" panose="02020603050405020304" pitchFamily="18" charset="-78"/>
              </a:rPr>
              <a:t>شرح كيفية ملاءمة برامجها مع أفضل الممارسات والالتزامات المتفق عليها (على سبيل المثال: المعايير القائمة  على الأدلة المقبولة في مجال العمل الإنساني) من خلال تقاسم النتائج مع ذكر أسباب التدخل وعدم التدخل في سياق معين وبطريقة شفافة.</a:t>
            </a:r>
          </a:p>
          <a:p>
            <a:pPr marL="171450" indent="-171450" algn="r" rtl="1">
              <a:buFont typeface="Arial" panose="020B0604020202020204" pitchFamily="34" charset="0"/>
              <a:buChar char="•"/>
            </a:pPr>
            <a:r>
              <a:rPr lang="ar-TN" baseline="0" noProof="0" smtClean="0">
                <a:latin typeface="Traditional Arabic" panose="02020603050405020304" pitchFamily="18" charset="-78"/>
                <a:cs typeface="Traditional Arabic" panose="02020603050405020304" pitchFamily="18" charset="-78"/>
              </a:rPr>
              <a:t>إشراك أصحاب المصلحة في عملهم. وفيما يتعلق بالشعوب المتضررة فإن هذا يعني مراعاة احتياجاتهم واهتماماتهم وقدراتهم في جميع مراحل الاستجابة الإنسانية واحترام حقوقهم والاستماع إليهم واشراكهم في اتخاذ القرارات التي تؤثر في حياتهم مع تمكينهم من استخدام وسائل تغيير قرارات الوكالات المتدخلة.</a:t>
            </a:r>
          </a:p>
          <a:p>
            <a:pPr algn="r" rtl="1"/>
            <a:endParaRPr lang="ar-TN" baseline="0" noProof="0" smtClean="0">
              <a:latin typeface="Traditional Arabic" panose="02020603050405020304" pitchFamily="18" charset="-78"/>
              <a:cs typeface="Traditional Arabic" panose="02020603050405020304" pitchFamily="18" charset="-78"/>
            </a:endParaRPr>
          </a:p>
          <a:p>
            <a:pPr algn="r" rtl="1"/>
            <a:r>
              <a:rPr lang="ar-TN" baseline="0" noProof="0" smtClean="0">
                <a:latin typeface="Traditional Arabic" panose="02020603050405020304" pitchFamily="18" charset="-78"/>
                <a:cs typeface="Traditional Arabic" panose="02020603050405020304" pitchFamily="18" charset="-78"/>
              </a:rPr>
              <a:t>إن الدليل هو عبارة عن قانون طوعي وأداة للتنظيم الذاتي للجودة والمساءلة.</a:t>
            </a:r>
          </a:p>
          <a:p>
            <a:pPr algn="r" rtl="1"/>
            <a:endParaRPr lang="ar-TN" baseline="0" noProof="0" smtClean="0">
              <a:latin typeface="Traditional Arabic" panose="02020603050405020304" pitchFamily="18" charset="-78"/>
              <a:cs typeface="Traditional Arabic" panose="02020603050405020304" pitchFamily="18" charset="-78"/>
            </a:endParaRPr>
          </a:p>
          <a:p>
            <a:pPr algn="r" rtl="1"/>
            <a:r>
              <a:rPr lang="ar-TN" baseline="0" noProof="0" smtClean="0">
                <a:latin typeface="Traditional Arabic" panose="02020603050405020304" pitchFamily="18" charset="-78"/>
                <a:cs typeface="Traditional Arabic" panose="02020603050405020304" pitchFamily="18" charset="-78"/>
              </a:rPr>
              <a:t> مطابقة </a:t>
            </a:r>
            <a:r>
              <a:rPr lang="ar-TN" baseline="0" noProof="0" err="1" smtClean="0">
                <a:latin typeface="Traditional Arabic" panose="02020603050405020304" pitchFamily="18" charset="-78"/>
                <a:cs typeface="Traditional Arabic" panose="02020603050405020304" pitchFamily="18" charset="-78"/>
              </a:rPr>
              <a:t>اسفير</a:t>
            </a:r>
            <a:r>
              <a:rPr lang="ar-TN" baseline="0" noProof="0" smtClean="0">
                <a:latin typeface="Traditional Arabic" panose="02020603050405020304" pitchFamily="18" charset="-78"/>
                <a:cs typeface="Traditional Arabic" panose="02020603050405020304" pitchFamily="18" charset="-78"/>
              </a:rPr>
              <a:t> لا تعني تلبية جميع المعايير والمؤشرات.</a:t>
            </a:r>
          </a:p>
          <a:p>
            <a:pPr algn="r" rtl="1"/>
            <a:endParaRPr lang="ar-TN" baseline="0" noProof="0" smtClean="0">
              <a:latin typeface="Traditional Arabic" panose="02020603050405020304" pitchFamily="18" charset="-78"/>
              <a:cs typeface="Traditional Arabic" panose="02020603050405020304" pitchFamily="18" charset="-78"/>
            </a:endParaRPr>
          </a:p>
          <a:p>
            <a:pPr algn="r" rtl="1"/>
            <a:r>
              <a:rPr lang="ar-TN" baseline="0" noProof="0" smtClean="0">
                <a:latin typeface="Traditional Arabic" panose="02020603050405020304" pitchFamily="18" charset="-78"/>
                <a:cs typeface="Traditional Arabic" panose="02020603050405020304" pitchFamily="18" charset="-78"/>
              </a:rPr>
              <a:t>تكون المساءلة موجهة أولا للمجتمعات المتضررة.</a:t>
            </a: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10</a:t>
            </a:fld>
            <a:endParaRPr lang="en-GB">
              <a:solidFill>
                <a:prstClr val="black"/>
              </a:solidFill>
            </a:endParaRPr>
          </a:p>
        </p:txBody>
      </p:sp>
    </p:spTree>
    <p:extLst>
      <p:ext uri="{BB962C8B-B14F-4D97-AF65-F5344CB8AC3E}">
        <p14:creationId xmlns:p14="http://schemas.microsoft.com/office/powerpoint/2010/main" val="34630804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r>
              <a:rPr lang="ar-TN" sz="1200" kern="1200" smtClean="0">
                <a:solidFill>
                  <a:schemeClr val="tx1"/>
                </a:solidFill>
                <a:effectLst/>
                <a:latin typeface="+mn-lt"/>
                <a:ea typeface="+mn-ea"/>
                <a:cs typeface="+mn-cs"/>
              </a:rPr>
              <a:t>مشروع</a:t>
            </a:r>
            <a:r>
              <a:rPr lang="ar-TN" sz="1200" kern="1200" baseline="0" smtClean="0">
                <a:solidFill>
                  <a:schemeClr val="tx1"/>
                </a:solidFill>
                <a:effectLst/>
                <a:latin typeface="+mn-lt"/>
                <a:ea typeface="+mn-ea"/>
                <a:cs typeface="+mn-cs"/>
              </a:rPr>
              <a:t> </a:t>
            </a:r>
            <a:r>
              <a:rPr lang="ar-TN" sz="1200" kern="1200" baseline="0" err="1" smtClean="0">
                <a:solidFill>
                  <a:schemeClr val="tx1"/>
                </a:solidFill>
                <a:effectLst/>
                <a:latin typeface="+mn-lt"/>
                <a:ea typeface="+mn-ea"/>
                <a:cs typeface="+mn-cs"/>
              </a:rPr>
              <a:t>اسفير</a:t>
            </a:r>
            <a:r>
              <a:rPr lang="ar-TN" sz="1200" kern="1200" baseline="0" smtClean="0">
                <a:solidFill>
                  <a:schemeClr val="tx1"/>
                </a:solidFill>
                <a:effectLst/>
                <a:latin typeface="+mn-lt"/>
                <a:ea typeface="+mn-ea"/>
                <a:cs typeface="+mn-cs"/>
              </a:rPr>
              <a:t> هو نتاج الالتزام بالجودة والمساءلة</a:t>
            </a:r>
            <a:endParaRPr lang="en-GB" sz="1200" kern="120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11</a:t>
            </a:fld>
            <a:endParaRPr lang="en-GB">
              <a:solidFill>
                <a:prstClr val="black"/>
              </a:solidFill>
            </a:endParaRPr>
          </a:p>
        </p:txBody>
      </p:sp>
    </p:spTree>
    <p:extLst>
      <p:ext uri="{BB962C8B-B14F-4D97-AF65-F5344CB8AC3E}">
        <p14:creationId xmlns:p14="http://schemas.microsoft.com/office/powerpoint/2010/main" val="37820833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r" rtl="1">
              <a:buFont typeface="Arial" panose="020B0604020202020204" pitchFamily="34" charset="0"/>
              <a:buNone/>
            </a:pPr>
            <a:r>
              <a:rPr lang="ar-TN" smtClean="0">
                <a:latin typeface="Traditional Arabic" panose="02020603050405020304" pitchFamily="18" charset="-78"/>
                <a:cs typeface="Traditional Arabic" panose="02020603050405020304" pitchFamily="18" charset="-78"/>
              </a:rPr>
              <a:t>النقطة الأولى :</a:t>
            </a:r>
            <a:r>
              <a:rPr lang="ar-TN" baseline="0" smtClean="0">
                <a:latin typeface="Traditional Arabic" panose="02020603050405020304" pitchFamily="18" charset="-78"/>
                <a:cs typeface="Traditional Arabic" panose="02020603050405020304" pitchFamily="18" charset="-78"/>
              </a:rPr>
              <a:t> قم بتوضيح مسار المشروع وأصول دليل </a:t>
            </a:r>
            <a:r>
              <a:rPr lang="ar-TN" baseline="0" err="1" smtClean="0">
                <a:latin typeface="Traditional Arabic" panose="02020603050405020304" pitchFamily="18" charset="-78"/>
                <a:cs typeface="Traditional Arabic" panose="02020603050405020304" pitchFamily="18" charset="-78"/>
              </a:rPr>
              <a:t>اسفير</a:t>
            </a:r>
            <a:endParaRPr lang="ar-TN" baseline="0" smtClean="0">
              <a:latin typeface="Traditional Arabic" panose="02020603050405020304" pitchFamily="18" charset="-78"/>
              <a:cs typeface="Traditional Arabic" panose="02020603050405020304" pitchFamily="18" charset="-78"/>
            </a:endParaRPr>
          </a:p>
          <a:p>
            <a:pPr marL="0" indent="0" algn="r" rtl="1">
              <a:buFont typeface="Arial" panose="020B0604020202020204" pitchFamily="34" charset="0"/>
              <a:buNone/>
            </a:pPr>
            <a:r>
              <a:rPr lang="ar-TN" baseline="0" smtClean="0">
                <a:latin typeface="Traditional Arabic" panose="02020603050405020304" pitchFamily="18" charset="-78"/>
                <a:cs typeface="Traditional Arabic" panose="02020603050405020304" pitchFamily="18" charset="-78"/>
              </a:rPr>
              <a:t>النقطة الثانية : قم بتوضيح أهمية المشروع</a:t>
            </a:r>
            <a:endParaRPr lang="ar-TN" smtClean="0">
              <a:latin typeface="Traditional Arabic" panose="02020603050405020304" pitchFamily="18" charset="-78"/>
              <a:cs typeface="Traditional Arabic" panose="02020603050405020304" pitchFamily="18" charset="-78"/>
            </a:endParaRPr>
          </a:p>
          <a:p>
            <a:pPr lvl="1" algn="r" rtl="1">
              <a:spcBef>
                <a:spcPts val="1500"/>
              </a:spcBef>
            </a:pPr>
            <a:endParaRPr lang="ar-TN" smtClean="0">
              <a:latin typeface="Traditional Arabic" panose="02020603050405020304" pitchFamily="18" charset="-78"/>
              <a:cs typeface="Traditional Arabic" panose="02020603050405020304" pitchFamily="18" charset="-78"/>
            </a:endParaRPr>
          </a:p>
          <a:p>
            <a:pPr marL="0" lvl="1" algn="r" rtl="1">
              <a:spcBef>
                <a:spcPts val="1500"/>
              </a:spcBef>
            </a:pPr>
            <a:r>
              <a:rPr lang="ar-TN" smtClean="0">
                <a:latin typeface="Traditional Arabic" panose="02020603050405020304" pitchFamily="18" charset="-78"/>
                <a:cs typeface="Traditional Arabic" panose="02020603050405020304" pitchFamily="18" charset="-78"/>
              </a:rPr>
              <a:t>سنة 1997 – مجموعة من المنظمات غير الحكومية بمعية الحركة الدولية للصليب الأحمر والهلال الأحمر تسعى إلى تحسين جودة عملها أثناء استجابتها للكوارث وخضوعها إلى المساءلة.</a:t>
            </a:r>
          </a:p>
          <a:p>
            <a:pPr marL="0" indent="0">
              <a:buFontTx/>
              <a:buNone/>
            </a:pPr>
            <a:endParaRPr lang="en-GB" sz="1200" kern="1200" baseline="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buFontTx/>
              <a:buNone/>
            </a:pPr>
            <a:r>
              <a:rPr lang="ar-TN" baseline="0" smtClean="0">
                <a:latin typeface="Traditional Arabic" panose="02020603050405020304" pitchFamily="18" charset="-78"/>
                <a:cs typeface="Traditional Arabic" panose="02020603050405020304" pitchFamily="18" charset="-78"/>
              </a:rPr>
              <a:t>إن </a:t>
            </a:r>
            <a:r>
              <a:rPr lang="ar-TN" smtClean="0">
                <a:latin typeface="Traditional Arabic" panose="02020603050405020304" pitchFamily="18" charset="-78"/>
                <a:cs typeface="Traditional Arabic" panose="02020603050405020304" pitchFamily="18" charset="-78"/>
              </a:rPr>
              <a:t>الهدف</a:t>
            </a:r>
            <a:r>
              <a:rPr lang="ar-TN" baseline="0" smtClean="0">
                <a:latin typeface="Traditional Arabic" panose="02020603050405020304" pitchFamily="18" charset="-78"/>
                <a:cs typeface="Traditional Arabic" panose="02020603050405020304" pitchFamily="18" charset="-78"/>
              </a:rPr>
              <a:t> من انشاء </a:t>
            </a:r>
            <a:r>
              <a:rPr lang="ar-TN" baseline="0" err="1" smtClean="0">
                <a:latin typeface="Traditional Arabic" panose="02020603050405020304" pitchFamily="18" charset="-78"/>
                <a:cs typeface="Traditional Arabic" panose="02020603050405020304" pitchFamily="18" charset="-78"/>
              </a:rPr>
              <a:t>اسفير</a:t>
            </a:r>
            <a:r>
              <a:rPr lang="ar-TN" baseline="0" smtClean="0">
                <a:latin typeface="Traditional Arabic" panose="02020603050405020304" pitchFamily="18" charset="-78"/>
                <a:cs typeface="Traditional Arabic" panose="02020603050405020304" pitchFamily="18" charset="-78"/>
              </a:rPr>
              <a:t> هو تطوير مجموعة من المعايير لإرشاد العاملين في مجال الاستجابة الإنسانية حول حقوق المتضررين من الكوارث</a:t>
            </a:r>
            <a:endParaRPr lang="en-GB" smtClean="0">
              <a:latin typeface="Traditional Arabic" panose="02020603050405020304" pitchFamily="18" charset="-78"/>
              <a:cs typeface="Traditional Arabic" panose="02020603050405020304" pitchFamily="18" charset="-78"/>
            </a:endParaRPr>
          </a:p>
          <a:p>
            <a:pPr marL="0" indent="0" algn="r" rtl="1">
              <a:buFontTx/>
              <a:buNone/>
            </a:pPr>
            <a:r>
              <a:rPr lang="ar-TN" smtClean="0">
                <a:latin typeface="Traditional Arabic" panose="02020603050405020304" pitchFamily="18" charset="-78"/>
                <a:cs typeface="Traditional Arabic" panose="02020603050405020304" pitchFamily="18" charset="-78"/>
              </a:rPr>
              <a:t>يمكنك أيضا الإشارة إلى أن دليل </a:t>
            </a:r>
            <a:r>
              <a:rPr lang="ar-TN" err="1" smtClean="0">
                <a:latin typeface="Traditional Arabic" panose="02020603050405020304" pitchFamily="18" charset="-78"/>
                <a:cs typeface="Traditional Arabic" panose="02020603050405020304" pitchFamily="18" charset="-78"/>
              </a:rPr>
              <a:t>اسفير</a:t>
            </a:r>
            <a:r>
              <a:rPr lang="ar-TN" smtClean="0">
                <a:latin typeface="Traditional Arabic" panose="02020603050405020304" pitchFamily="18" charset="-78"/>
                <a:cs typeface="Traditional Arabic" panose="02020603050405020304" pitchFamily="18" charset="-78"/>
              </a:rPr>
              <a:t> هو أكثر المعايير شهرة وهي معترف بها دوليا لكونها</a:t>
            </a:r>
            <a:r>
              <a:rPr lang="ar-TN" baseline="0" smtClean="0">
                <a:latin typeface="Traditional Arabic" panose="02020603050405020304" pitchFamily="18" charset="-78"/>
                <a:cs typeface="Traditional Arabic" panose="02020603050405020304" pitchFamily="18" charset="-78"/>
              </a:rPr>
              <a:t> مجموعة</a:t>
            </a:r>
            <a:r>
              <a:rPr lang="ar-TN" smtClean="0">
                <a:latin typeface="Traditional Arabic" panose="02020603050405020304" pitchFamily="18" charset="-78"/>
                <a:cs typeface="Traditional Arabic" panose="02020603050405020304" pitchFamily="18" charset="-78"/>
              </a:rPr>
              <a:t> مبادئ مشتركة ومعايير دنيا انسانية عالمية تُطبق</a:t>
            </a:r>
            <a:r>
              <a:rPr lang="ar-TN" baseline="0" smtClean="0">
                <a:latin typeface="Traditional Arabic" panose="02020603050405020304" pitchFamily="18" charset="-78"/>
                <a:cs typeface="Traditional Arabic" panose="02020603050405020304" pitchFamily="18" charset="-78"/>
              </a:rPr>
              <a:t> عند الاستجابة لحالات الطوارئ</a:t>
            </a:r>
            <a:r>
              <a:rPr lang="ar-TN" smtClean="0">
                <a:latin typeface="Traditional Arabic" panose="02020603050405020304" pitchFamily="18" charset="-78"/>
                <a:cs typeface="Traditional Arabic" panose="02020603050405020304" pitchFamily="18" charset="-78"/>
              </a:rPr>
              <a:t>. إنها تسمج للجهات</a:t>
            </a:r>
            <a:r>
              <a:rPr lang="ar-TN" baseline="0" smtClean="0">
                <a:latin typeface="Traditional Arabic" panose="02020603050405020304" pitchFamily="18" charset="-78"/>
                <a:cs typeface="Traditional Arabic" panose="02020603050405020304" pitchFamily="18" charset="-78"/>
              </a:rPr>
              <a:t> الفاعلة الإنسانية بتوفير مساعدة عالية جيدة تخضع للمساءلة. ويعود ذلك لدليل </a:t>
            </a:r>
            <a:r>
              <a:rPr lang="ar-TN" baseline="0" err="1" smtClean="0">
                <a:latin typeface="Traditional Arabic" panose="02020603050405020304" pitchFamily="18" charset="-78"/>
                <a:cs typeface="Traditional Arabic" panose="02020603050405020304" pitchFamily="18" charset="-78"/>
              </a:rPr>
              <a:t>اسفير</a:t>
            </a:r>
            <a:r>
              <a:rPr lang="ar-TN" baseline="0" smtClean="0">
                <a:latin typeface="Traditional Arabic" panose="02020603050405020304" pitchFamily="18" charset="-78"/>
                <a:cs typeface="Traditional Arabic" panose="02020603050405020304" pitchFamily="18" charset="-78"/>
              </a:rPr>
              <a:t> الذي يقدم أفضل الممارسات</a:t>
            </a:r>
            <a:r>
              <a:rPr lang="ar-TN" smtClean="0">
                <a:latin typeface="Traditional Arabic" panose="02020603050405020304" pitchFamily="18" charset="-78"/>
                <a:cs typeface="Traditional Arabic" panose="02020603050405020304" pitchFamily="18" charset="-78"/>
              </a:rPr>
              <a:t> القائمة على الأدلة في هذا القطاع</a:t>
            </a:r>
            <a:r>
              <a:rPr lang="ar-TN" baseline="0" smtClean="0">
                <a:latin typeface="Traditional Arabic" panose="02020603050405020304" pitchFamily="18" charset="-78"/>
                <a:cs typeface="Traditional Arabic" panose="02020603050405020304" pitchFamily="18" charset="-78"/>
              </a:rPr>
              <a:t> وموافق عليها إثر عملية تشاورية عالمية مفتوحة غير مسبوقة.</a:t>
            </a:r>
            <a:endParaRPr lang="ar-TN" smtClean="0">
              <a:latin typeface="Traditional Arabic" panose="02020603050405020304" pitchFamily="18" charset="-78"/>
              <a:cs typeface="Traditional Arabic" panose="02020603050405020304" pitchFamily="18" charset="-78"/>
            </a:endParaRPr>
          </a:p>
          <a:p>
            <a:pPr marL="0" indent="0">
              <a:buFontTx/>
              <a:buNone/>
            </a:pPr>
            <a:endParaRPr lang="ar-TN" smtClean="0">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12</a:t>
            </a:fld>
            <a:endParaRPr lang="en-GB">
              <a:solidFill>
                <a:prstClr val="black"/>
              </a:solidFill>
            </a:endParaRPr>
          </a:p>
        </p:txBody>
      </p:sp>
    </p:spTree>
    <p:extLst>
      <p:ext uri="{BB962C8B-B14F-4D97-AF65-F5344CB8AC3E}">
        <p14:creationId xmlns:p14="http://schemas.microsoft.com/office/powerpoint/2010/main" val="8070641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baseline="0" noProof="0" smtClean="0">
                <a:latin typeface="Traditional Arabic" panose="02020603050405020304" pitchFamily="18" charset="-78"/>
                <a:cs typeface="Traditional Arabic" panose="02020603050405020304" pitchFamily="18" charset="-78"/>
              </a:rPr>
              <a:t>يتوجه مشروع </a:t>
            </a:r>
            <a:r>
              <a:rPr lang="ar-TN" baseline="0" noProof="0" err="1" smtClean="0">
                <a:latin typeface="Traditional Arabic" panose="02020603050405020304" pitchFamily="18" charset="-78"/>
                <a:cs typeface="Traditional Arabic" panose="02020603050405020304" pitchFamily="18" charset="-78"/>
              </a:rPr>
              <a:t>اسفير</a:t>
            </a:r>
            <a:r>
              <a:rPr lang="ar-TN" baseline="0" noProof="0" smtClean="0">
                <a:latin typeface="Traditional Arabic" panose="02020603050405020304" pitchFamily="18" charset="-78"/>
                <a:cs typeface="Traditional Arabic" panose="02020603050405020304" pitchFamily="18" charset="-78"/>
              </a:rPr>
              <a:t> لفائدة الشعوب المتضررة بالكوارث.</a:t>
            </a:r>
          </a:p>
          <a:p>
            <a:pPr algn="r" rtl="1"/>
            <a:r>
              <a:rPr lang="ar-TN" baseline="0" noProof="0" smtClean="0">
                <a:latin typeface="Traditional Arabic" panose="02020603050405020304" pitchFamily="18" charset="-78"/>
                <a:cs typeface="Traditional Arabic" panose="02020603050405020304" pitchFamily="18" charset="-78"/>
              </a:rPr>
              <a:t>هو مشروع قائم على الجودة وعلى نهج الحقوق.</a:t>
            </a:r>
            <a:endParaRPr lang="en-GB" noProof="0" smtClean="0">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13</a:t>
            </a:fld>
            <a:endParaRPr lang="en-GB">
              <a:solidFill>
                <a:prstClr val="black"/>
              </a:solidFill>
            </a:endParaRPr>
          </a:p>
        </p:txBody>
      </p:sp>
    </p:spTree>
    <p:extLst>
      <p:ext uri="{BB962C8B-B14F-4D97-AF65-F5344CB8AC3E}">
        <p14:creationId xmlns:p14="http://schemas.microsoft.com/office/powerpoint/2010/main" val="19745656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smtClean="0"/>
              <a:t>قم بالتأكيد على ان هذه الشريحة تمثل</a:t>
            </a:r>
            <a:r>
              <a:rPr lang="ar-TN" baseline="0" smtClean="0"/>
              <a:t> فلسفة </a:t>
            </a:r>
            <a:r>
              <a:rPr lang="ar-TN" baseline="0" err="1" smtClean="0"/>
              <a:t>اسفير</a:t>
            </a:r>
            <a:r>
              <a:rPr lang="ar-TN" baseline="0" smtClean="0"/>
              <a:t>.</a:t>
            </a:r>
          </a:p>
          <a:p>
            <a:pPr algn="r" rtl="1"/>
            <a:endParaRPr lang="ar-TN" baseline="0" smtClean="0"/>
          </a:p>
          <a:p>
            <a:pPr algn="r" rtl="1"/>
            <a:r>
              <a:rPr lang="ar-TN" baseline="0" smtClean="0"/>
              <a:t>وضح للمشاركين بأن دليل </a:t>
            </a:r>
            <a:r>
              <a:rPr lang="ar-TN" baseline="0" err="1" smtClean="0"/>
              <a:t>اسفير</a:t>
            </a:r>
            <a:r>
              <a:rPr lang="ar-TN" baseline="0" smtClean="0"/>
              <a:t> ليس مجرد ذليل للقيام بعمل إنساني جيد. فهو قبل كل شيء يمثل بيان حول أهمية حماية حقوق الناس المتضررين من الكوارث وواجب الجهات المعنية في الاستجابة لهم.</a:t>
            </a:r>
          </a:p>
          <a:p>
            <a:pPr algn="r" rtl="1"/>
            <a:endParaRPr lang="ar-TN" baseline="0" smtClean="0"/>
          </a:p>
          <a:p>
            <a:pPr algn="r" rtl="1"/>
            <a:r>
              <a:rPr lang="ar-TN" baseline="0" smtClean="0"/>
              <a:t>تعكس قناعات </a:t>
            </a:r>
            <a:r>
              <a:rPr lang="ar-TN" baseline="0" err="1" smtClean="0"/>
              <a:t>اسفير</a:t>
            </a:r>
            <a:r>
              <a:rPr lang="ar-TN" baseline="0" smtClean="0"/>
              <a:t> الأساسية التزامه بتعزيز احترام المبدأ الأخلاقي الأساسي للإنسانية الذي مفاده أن كافة الناس يولدون أحرارا ومتساوين في الكرامة والحقوق والواجب الإنساني الذي يقضي باتخاذ التدابير اللازمة لتفادي المعاناة الإنسانية.</a:t>
            </a:r>
            <a:endParaRPr lang="en-GB"/>
          </a:p>
        </p:txBody>
      </p:sp>
      <p:sp>
        <p:nvSpPr>
          <p:cNvPr id="4" name="Slide Number Placeholder 3"/>
          <p:cNvSpPr>
            <a:spLocks noGrp="1"/>
          </p:cNvSpPr>
          <p:nvPr>
            <p:ph type="sldNum" sz="quarter" idx="10"/>
          </p:nvPr>
        </p:nvSpPr>
        <p:spPr/>
        <p:txBody>
          <a:bodyPr/>
          <a:lstStyle/>
          <a:p>
            <a:fld id="{CB7D2CA1-D120-9748-B6F6-7C32249A9953}" type="slidenum">
              <a:rPr lang="en-GB" smtClean="0"/>
              <a:t>14</a:t>
            </a:fld>
            <a:endParaRPr lang="en-GB"/>
          </a:p>
        </p:txBody>
      </p:sp>
    </p:spTree>
    <p:extLst>
      <p:ext uri="{BB962C8B-B14F-4D97-AF65-F5344CB8AC3E}">
        <p14:creationId xmlns:p14="http://schemas.microsoft.com/office/powerpoint/2010/main" val="17942830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قل لهم بأنك ستقوم</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الآن بتقديم هيكل دليل </a:t>
            </a:r>
            <a:r>
              <a:rPr lang="ar-TN" sz="1200" kern="1200" baseline="0" err="1" smtClean="0">
                <a:solidFill>
                  <a:schemeClr val="tx1"/>
                </a:solidFill>
                <a:effectLst/>
                <a:latin typeface="Traditional Arabic" panose="02020603050405020304" pitchFamily="18" charset="-78"/>
                <a:ea typeface="+mn-ea"/>
                <a:cs typeface="Traditional Arabic" panose="02020603050405020304" pitchFamily="18" charset="-78"/>
              </a:rPr>
              <a:t>اسفير</a:t>
            </a:r>
            <a:endParaRPr lang="en-GB" sz="1200" kern="1200" smtClean="0">
              <a:solidFill>
                <a:schemeClr val="tx1"/>
              </a:solidFill>
              <a:effectLst/>
              <a:latin typeface="Traditional Arabic" panose="02020603050405020304" pitchFamily="18" charset="-78"/>
              <a:ea typeface="+mn-ea"/>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15</a:t>
            </a:fld>
            <a:endParaRPr lang="en-GB">
              <a:solidFill>
                <a:prstClr val="black"/>
              </a:solidFill>
            </a:endParaRPr>
          </a:p>
        </p:txBody>
      </p:sp>
    </p:spTree>
    <p:extLst>
      <p:ext uri="{BB962C8B-B14F-4D97-AF65-F5344CB8AC3E}">
        <p14:creationId xmlns:p14="http://schemas.microsoft.com/office/powerpoint/2010/main" val="34331226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lgn="r" rtl="1">
              <a:buFont typeface="Arial" panose="020B0604020202020204" pitchFamily="34" charset="0"/>
              <a:buChar char="•"/>
            </a:pPr>
            <a:r>
              <a:rPr lang="ar-TN" smtClean="0">
                <a:latin typeface="Traditional Arabic" panose="02020603050405020304" pitchFamily="18" charset="-78"/>
                <a:cs typeface="Traditional Arabic" panose="02020603050405020304" pitchFamily="18" charset="-78"/>
              </a:rPr>
              <a:t>الميثاق الإنساني هو العمود الفقري لدليل </a:t>
            </a:r>
            <a:r>
              <a:rPr lang="ar-TN" err="1" smtClean="0">
                <a:latin typeface="Traditional Arabic" panose="02020603050405020304" pitchFamily="18" charset="-78"/>
                <a:cs typeface="Traditional Arabic" panose="02020603050405020304" pitchFamily="18" charset="-78"/>
              </a:rPr>
              <a:t>اسفير</a:t>
            </a:r>
            <a:r>
              <a:rPr lang="ar-TN" smtClean="0">
                <a:latin typeface="Traditional Arabic" panose="02020603050405020304" pitchFamily="18" charset="-78"/>
                <a:cs typeface="Traditional Arabic" panose="02020603050405020304" pitchFamily="18" charset="-78"/>
              </a:rPr>
              <a:t>. إنه يوفر الأساس القانوني والأخلاقي لمشاركات الوكالات الإنسانية التي صادق عليها مشروع </a:t>
            </a:r>
            <a:r>
              <a:rPr lang="ar-TN" err="1" smtClean="0">
                <a:latin typeface="Traditional Arabic" panose="02020603050405020304" pitchFamily="18" charset="-78"/>
                <a:cs typeface="Traditional Arabic" panose="02020603050405020304" pitchFamily="18" charset="-78"/>
              </a:rPr>
              <a:t>اسفير</a:t>
            </a:r>
            <a:r>
              <a:rPr lang="ar-TN" smtClean="0">
                <a:latin typeface="Traditional Arabic" panose="02020603050405020304" pitchFamily="18" charset="-78"/>
                <a:cs typeface="Traditional Arabic" panose="02020603050405020304" pitchFamily="18" charset="-78"/>
              </a:rPr>
              <a:t>.</a:t>
            </a:r>
          </a:p>
          <a:p>
            <a:pPr marL="171450" lvl="0" indent="-171450" algn="r" rtl="1">
              <a:buFont typeface="Arial" panose="020B0604020202020204" pitchFamily="34" charset="0"/>
              <a:buChar char="•"/>
            </a:pPr>
            <a:r>
              <a:rPr lang="ar-TN" smtClean="0">
                <a:latin typeface="Traditional Arabic" panose="02020603050405020304" pitchFamily="18" charset="-78"/>
                <a:cs typeface="Traditional Arabic" panose="02020603050405020304" pitchFamily="18" charset="-78"/>
              </a:rPr>
              <a:t>يعرض فصل الحماية المبادئَ والتدابيرَ التي يجب إبلاغ الممارسين الانسانيين عنها من منظور الحماية بما في ذلك الوكالات التي لا تملك حماية متميزة أو ليست</a:t>
            </a:r>
            <a:r>
              <a:rPr lang="ar-TN" baseline="0" smtClean="0">
                <a:latin typeface="Traditional Arabic" panose="02020603050405020304" pitchFamily="18" charset="-78"/>
                <a:cs typeface="Traditional Arabic" panose="02020603050405020304" pitchFamily="18" charset="-78"/>
              </a:rPr>
              <a:t> لديها </a:t>
            </a:r>
            <a:r>
              <a:rPr lang="ar-TN" smtClean="0">
                <a:latin typeface="Traditional Arabic" panose="02020603050405020304" pitchFamily="18" charset="-78"/>
                <a:cs typeface="Traditional Arabic" panose="02020603050405020304" pitchFamily="18" charset="-78"/>
              </a:rPr>
              <a:t>كفاءات مختصة في هذا المجال.</a:t>
            </a:r>
          </a:p>
          <a:p>
            <a:pPr marL="171450" lvl="0" indent="-171450" algn="r" rtl="1">
              <a:buFont typeface="Arial" panose="020B0604020202020204" pitchFamily="34" charset="0"/>
              <a:buChar char="•"/>
            </a:pPr>
            <a:r>
              <a:rPr lang="ar-TN" smtClean="0">
                <a:latin typeface="Traditional Arabic" panose="02020603050405020304" pitchFamily="18" charset="-78"/>
                <a:cs typeface="Traditional Arabic" panose="02020603050405020304" pitchFamily="18" charset="-78"/>
              </a:rPr>
              <a:t>تصف المعايير الأساسية العمليات والأساليب التي تعتبر أساسية للاستجابة الفعالة.</a:t>
            </a:r>
          </a:p>
          <a:p>
            <a:pPr marL="171450" lvl="0" indent="-171450" algn="r" rtl="1">
              <a:buFont typeface="Arial" panose="020B0604020202020204" pitchFamily="34" charset="0"/>
              <a:buChar char="•"/>
            </a:pPr>
            <a:r>
              <a:rPr lang="ar-TN" smtClean="0">
                <a:latin typeface="Traditional Arabic" panose="02020603050405020304" pitchFamily="18" charset="-78"/>
                <a:cs typeface="Traditional Arabic" panose="02020603050405020304" pitchFamily="18" charset="-78"/>
              </a:rPr>
              <a:t>الفصول التقنية هي أدوات لتطبيق القيم ومبادئ الميثاق الإنساني ومبادئ الحماية في القطاعات الحيوية: المياه والغذاء والصحة والمأوى.</a:t>
            </a:r>
          </a:p>
          <a:p>
            <a:pPr marL="171450" lvl="0" indent="-171450" algn="r" rtl="1">
              <a:buFont typeface="Arial" panose="020B0604020202020204" pitchFamily="34" charset="0"/>
              <a:buChar char="•"/>
            </a:pPr>
            <a:r>
              <a:rPr lang="ar-TN" smtClean="0">
                <a:latin typeface="Traditional Arabic" panose="02020603050405020304" pitchFamily="18" charset="-78"/>
                <a:cs typeface="Traditional Arabic" panose="02020603050405020304" pitchFamily="18" charset="-78"/>
              </a:rPr>
              <a:t>المواضيع الشاملة :يتضمن دليل </a:t>
            </a:r>
            <a:r>
              <a:rPr lang="ar-TN" err="1" smtClean="0">
                <a:latin typeface="Traditional Arabic" panose="02020603050405020304" pitchFamily="18" charset="-78"/>
                <a:cs typeface="Traditional Arabic" panose="02020603050405020304" pitchFamily="18" charset="-78"/>
              </a:rPr>
              <a:t>اسفير</a:t>
            </a:r>
            <a:r>
              <a:rPr lang="ar-TN" smtClean="0">
                <a:latin typeface="Traditional Arabic" panose="02020603050405020304" pitchFamily="18" charset="-78"/>
                <a:cs typeface="Traditional Arabic" panose="02020603050405020304" pitchFamily="18" charset="-78"/>
              </a:rPr>
              <a:t> ثمانية مواضيع شاملة: أولا الأطفال </a:t>
            </a:r>
            <a:r>
              <a:rPr lang="fr-FR" smtClean="0">
                <a:latin typeface="Traditional Arabic" panose="02020603050405020304" pitchFamily="18" charset="-78"/>
                <a:cs typeface="Traditional Arabic" panose="02020603050405020304" pitchFamily="18" charset="-78"/>
              </a:rPr>
              <a:t>,</a:t>
            </a:r>
            <a:r>
              <a:rPr lang="ar-TN" smtClean="0">
                <a:latin typeface="Traditional Arabic" panose="02020603050405020304" pitchFamily="18" charset="-78"/>
                <a:cs typeface="Traditional Arabic" panose="02020603050405020304" pitchFamily="18" charset="-78"/>
              </a:rPr>
              <a:t>ثانيا كبار السن, ثالثا أصحاب الإعاقات, رابعا الجنس, خامسا الدعم النفسي, سادسا نقص المناعة والايدز, سابعا البيئة وثامنا الحد من مخاطر الكوارث. الرسالة الأساسية لدليل </a:t>
            </a:r>
            <a:r>
              <a:rPr lang="ar-TN" err="1" smtClean="0">
                <a:latin typeface="Traditional Arabic" panose="02020603050405020304" pitchFamily="18" charset="-78"/>
                <a:cs typeface="Traditional Arabic" panose="02020603050405020304" pitchFamily="18" charset="-78"/>
              </a:rPr>
              <a:t>اسفير</a:t>
            </a:r>
            <a:r>
              <a:rPr lang="ar-TN" smtClean="0">
                <a:latin typeface="Traditional Arabic" panose="02020603050405020304" pitchFamily="18" charset="-78"/>
                <a:cs typeface="Traditional Arabic" panose="02020603050405020304" pitchFamily="18" charset="-78"/>
              </a:rPr>
              <a:t> في هذا الصدد انه يحب على جميع الوكالات الإنسانية الأخذ بعين الاعتبار الثماني مواضيع الشاملة طيلة دورة برنامجهم.</a:t>
            </a:r>
          </a:p>
          <a:p>
            <a:pPr marL="171450" lvl="0" indent="-171450" algn="r" rtl="1">
              <a:buFont typeface="Arial" panose="020B0604020202020204" pitchFamily="34" charset="0"/>
              <a:buChar char="•"/>
            </a:pPr>
            <a:r>
              <a:rPr lang="ar-TN" smtClean="0">
                <a:latin typeface="Traditional Arabic" panose="02020603050405020304" pitchFamily="18" charset="-78"/>
                <a:cs typeface="Traditional Arabic" panose="02020603050405020304" pitchFamily="18" charset="-78"/>
              </a:rPr>
              <a:t>‘مدونة قواعد السلوك للحركة الدولية الصليب الأحمر والهلال الأحمر والمنظمات غير الحكومية في الإغاثة في حالات الطوارئ’ تعد ملحقا في دليل </a:t>
            </a:r>
            <a:r>
              <a:rPr lang="ar-TN" err="1" smtClean="0">
                <a:latin typeface="Traditional Arabic" panose="02020603050405020304" pitchFamily="18" charset="-78"/>
                <a:cs typeface="Traditional Arabic" panose="02020603050405020304" pitchFamily="18" charset="-78"/>
              </a:rPr>
              <a:t>اسفير</a:t>
            </a:r>
            <a:r>
              <a:rPr lang="ar-TN" smtClean="0">
                <a:latin typeface="Traditional Arabic" panose="02020603050405020304" pitchFamily="18" charset="-78"/>
                <a:cs typeface="Traditional Arabic" panose="02020603050405020304" pitchFamily="18" charset="-78"/>
              </a:rPr>
              <a:t>. كما أنها تعتبر حجر الأساس للميثاق الإنساني. وتنص مدونة السلوك على إرشادات عن كيفية التصرف أثناء التدخل الإنساني وتتضمن ثلاث ملحقات ضرورية تشير إلى أدوار ومسؤوليات حكومات الشعوب المتضررة بالكوارث والمانحين والمنظمات غير الحكومية.</a:t>
            </a:r>
          </a:p>
          <a:p>
            <a:pPr marL="171450" lvl="0" indent="-171450" algn="r" rtl="1">
              <a:buFont typeface="Arial" panose="020B0604020202020204" pitchFamily="34" charset="0"/>
              <a:buChar char="•"/>
            </a:pPr>
            <a:endParaRPr lang="ar-TN" smtClean="0">
              <a:latin typeface="Traditional Arabic" panose="02020603050405020304" pitchFamily="18" charset="-78"/>
              <a:cs typeface="Traditional Arabic" panose="02020603050405020304" pitchFamily="18" charset="-78"/>
            </a:endParaRPr>
          </a:p>
          <a:p>
            <a:pPr lvl="0" algn="r" defTabSz="457200" rtl="1">
              <a:defRPr/>
            </a:pPr>
            <a:r>
              <a:rPr lang="ar-TN" b="1" smtClean="0">
                <a:latin typeface="Traditional Arabic" panose="02020603050405020304" pitchFamily="18" charset="-78"/>
                <a:cs typeface="Traditional Arabic" panose="02020603050405020304" pitchFamily="18" charset="-78"/>
              </a:rPr>
              <a:t>ملاحظة للميسرين:</a:t>
            </a:r>
          </a:p>
          <a:p>
            <a:pPr lvl="0" algn="r" defTabSz="457200" rtl="1">
              <a:defRPr/>
            </a:pPr>
            <a:r>
              <a:rPr lang="ar-TN" smtClean="0">
                <a:latin typeface="Traditional Arabic" panose="02020603050405020304" pitchFamily="18" charset="-78"/>
                <a:cs typeface="Traditional Arabic" panose="02020603050405020304" pitchFamily="18" charset="-78"/>
              </a:rPr>
              <a:t>يستند هذا النموذج على الطبعة الحالية لدليل </a:t>
            </a:r>
            <a:r>
              <a:rPr lang="ar-TN" err="1" smtClean="0">
                <a:latin typeface="Traditional Arabic" panose="02020603050405020304" pitchFamily="18" charset="-78"/>
                <a:cs typeface="Traditional Arabic" panose="02020603050405020304" pitchFamily="18" charset="-78"/>
              </a:rPr>
              <a:t>اسفير</a:t>
            </a:r>
            <a:r>
              <a:rPr lang="ar-TN" smtClean="0">
                <a:latin typeface="Traditional Arabic" panose="02020603050405020304" pitchFamily="18" charset="-78"/>
                <a:cs typeface="Traditional Arabic" panose="02020603050405020304" pitchFamily="18" charset="-78"/>
              </a:rPr>
              <a:t>. يرجى الرجوع الى وثيقة </a:t>
            </a:r>
            <a:r>
              <a:rPr lang="ar-TN" i="1" smtClean="0">
                <a:latin typeface="Traditional Arabic" panose="02020603050405020304" pitchFamily="18" charset="-78"/>
                <a:cs typeface="Traditional Arabic" panose="02020603050405020304" pitchFamily="18" charset="-78"/>
              </a:rPr>
              <a:t>المعيار الأساسي الإنساني </a:t>
            </a:r>
            <a:r>
              <a:rPr lang="ar-TN" smtClean="0">
                <a:latin typeface="Traditional Arabic" panose="02020603050405020304" pitchFamily="18" charset="-78"/>
                <a:cs typeface="Traditional Arabic" panose="02020603050405020304" pitchFamily="18" charset="-78"/>
              </a:rPr>
              <a:t>وتحليل </a:t>
            </a:r>
            <a:r>
              <a:rPr lang="ar-TN" i="1" smtClean="0">
                <a:latin typeface="Traditional Arabic" panose="02020603050405020304" pitchFamily="18" charset="-78"/>
                <a:cs typeface="Traditional Arabic" panose="02020603050405020304" pitchFamily="18" charset="-78"/>
              </a:rPr>
              <a:t>معايير </a:t>
            </a:r>
            <a:r>
              <a:rPr lang="ar-TN" i="1" err="1" smtClean="0">
                <a:latin typeface="Traditional Arabic" panose="02020603050405020304" pitchFamily="18" charset="-78"/>
                <a:cs typeface="Traditional Arabic" panose="02020603050405020304" pitchFamily="18" charset="-78"/>
              </a:rPr>
              <a:t>اسفير</a:t>
            </a:r>
            <a:r>
              <a:rPr lang="ar-TN" i="1" smtClean="0">
                <a:latin typeface="Traditional Arabic" panose="02020603050405020304" pitchFamily="18" charset="-78"/>
                <a:cs typeface="Traditional Arabic" panose="02020603050405020304" pitchFamily="18" charset="-78"/>
              </a:rPr>
              <a:t> الأساسية ومقارنتها به </a:t>
            </a:r>
            <a:r>
              <a:rPr lang="ar-TN" smtClean="0">
                <a:latin typeface="Traditional Arabic" panose="02020603050405020304" pitchFamily="18" charset="-78"/>
                <a:cs typeface="Traditional Arabic" panose="02020603050405020304" pitchFamily="18" charset="-78"/>
              </a:rPr>
              <a:t>(انظر الملحقات في مجموعة</a:t>
            </a:r>
            <a:r>
              <a:rPr lang="ar-TN" baseline="0" smtClean="0">
                <a:latin typeface="Traditional Arabic" panose="02020603050405020304" pitchFamily="18" charset="-78"/>
                <a:cs typeface="Traditional Arabic" panose="02020603050405020304" pitchFamily="18" charset="-78"/>
              </a:rPr>
              <a:t> </a:t>
            </a:r>
            <a:r>
              <a:rPr lang="ar-TN" smtClean="0">
                <a:latin typeface="Traditional Arabic" panose="02020603050405020304" pitchFamily="18" charset="-78"/>
                <a:cs typeface="Traditional Arabic" panose="02020603050405020304" pitchFamily="18" charset="-78"/>
              </a:rPr>
              <a:t>المواد التدريبية </a:t>
            </a:r>
            <a:r>
              <a:rPr lang="ar-TN" err="1" smtClean="0">
                <a:latin typeface="Traditional Arabic" panose="02020603050405020304" pitchFamily="18" charset="-78"/>
                <a:cs typeface="Traditional Arabic" panose="02020603050405020304" pitchFamily="18" charset="-78"/>
              </a:rPr>
              <a:t>لاسفير</a:t>
            </a:r>
            <a:r>
              <a:rPr lang="ar-TN" smtClean="0">
                <a:latin typeface="Traditional Arabic" panose="02020603050405020304" pitchFamily="18" charset="-78"/>
                <a:cs typeface="Traditional Arabic" panose="02020603050405020304" pitchFamily="18" charset="-78"/>
              </a:rPr>
              <a:t>) إذا كنت ترغب في دمج عناصر المعايير الأساسية الإنسانية.</a:t>
            </a:r>
            <a:endParaRPr lang="ar-TN" i="1">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16</a:t>
            </a:fld>
            <a:endParaRPr lang="en-GB">
              <a:solidFill>
                <a:prstClr val="black"/>
              </a:solidFill>
            </a:endParaRPr>
          </a:p>
        </p:txBody>
      </p:sp>
    </p:spTree>
    <p:extLst>
      <p:ext uri="{BB962C8B-B14F-4D97-AF65-F5344CB8AC3E}">
        <p14:creationId xmlns:p14="http://schemas.microsoft.com/office/powerpoint/2010/main" val="26456598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lgn="r" rtl="1">
              <a:buFont typeface="Arial" panose="020B0604020202020204" pitchFamily="34" charset="0"/>
              <a:buChar char="•"/>
            </a:pPr>
            <a:r>
              <a:rPr lang="ar-TN" smtClean="0">
                <a:latin typeface="Traditional Arabic" panose="02020603050405020304" pitchFamily="18" charset="-78"/>
                <a:cs typeface="Traditional Arabic" panose="02020603050405020304" pitchFamily="18" charset="-78"/>
              </a:rPr>
              <a:t>ينبغي التأكيد</a:t>
            </a:r>
            <a:r>
              <a:rPr lang="ar-TN" baseline="0" smtClean="0">
                <a:latin typeface="Traditional Arabic" panose="02020603050405020304" pitchFamily="18" charset="-78"/>
                <a:cs typeface="Traditional Arabic" panose="02020603050405020304" pitchFamily="18" charset="-78"/>
              </a:rPr>
              <a:t> على أن جميع أجزاء دليل </a:t>
            </a:r>
            <a:r>
              <a:rPr lang="ar-TN" baseline="0" err="1" smtClean="0">
                <a:latin typeface="Traditional Arabic" panose="02020603050405020304" pitchFamily="18" charset="-78"/>
                <a:cs typeface="Traditional Arabic" panose="02020603050405020304" pitchFamily="18" charset="-78"/>
              </a:rPr>
              <a:t>اسفير</a:t>
            </a:r>
            <a:r>
              <a:rPr lang="ar-TN" baseline="0" smtClean="0">
                <a:latin typeface="Traditional Arabic" panose="02020603050405020304" pitchFamily="18" charset="-78"/>
                <a:cs typeface="Traditional Arabic" panose="02020603050405020304" pitchFamily="18" charset="-78"/>
              </a:rPr>
              <a:t> متداخلة وعلى المستخدم أن يعي ذلك عند عمله.</a:t>
            </a:r>
            <a:endParaRPr lang="ar-TN" smtClean="0">
              <a:latin typeface="Traditional Arabic" panose="02020603050405020304" pitchFamily="18" charset="-78"/>
              <a:cs typeface="Traditional Arabic" panose="02020603050405020304" pitchFamily="18" charset="-78"/>
            </a:endParaRPr>
          </a:p>
          <a:p>
            <a:pPr marL="171450" lvl="0" indent="-171450" algn="r" rtl="1">
              <a:buFont typeface="Arial" panose="020B0604020202020204" pitchFamily="34" charset="0"/>
              <a:buChar char="•"/>
            </a:pPr>
            <a:endParaRPr lang="ar-TN" smtClean="0">
              <a:latin typeface="Traditional Arabic" panose="02020603050405020304" pitchFamily="18" charset="-78"/>
              <a:cs typeface="Traditional Arabic" panose="02020603050405020304" pitchFamily="18" charset="-78"/>
            </a:endParaRPr>
          </a:p>
          <a:p>
            <a:pPr marL="171450" lvl="0" indent="-171450" algn="r" rtl="1">
              <a:buFont typeface="Arial" panose="020B0604020202020204" pitchFamily="34" charset="0"/>
              <a:buChar char="•"/>
            </a:pPr>
            <a:r>
              <a:rPr lang="ar-TN" smtClean="0">
                <a:latin typeface="Traditional Arabic" panose="02020603050405020304" pitchFamily="18" charset="-78"/>
                <a:cs typeface="Traditional Arabic" panose="02020603050405020304" pitchFamily="18" charset="-78"/>
              </a:rPr>
              <a:t>مدونة قواعد السلوك للحركة الدولية الصليب الأحمر والهلال الأحمر والمنظمات غير الحكومية في الإغاثة في حالات الطوارئ’ تعد ملحقا في دليل </a:t>
            </a:r>
            <a:r>
              <a:rPr lang="ar-TN" err="1" smtClean="0">
                <a:latin typeface="Traditional Arabic" panose="02020603050405020304" pitchFamily="18" charset="-78"/>
                <a:cs typeface="Traditional Arabic" panose="02020603050405020304" pitchFamily="18" charset="-78"/>
              </a:rPr>
              <a:t>اسفير</a:t>
            </a:r>
            <a:r>
              <a:rPr lang="ar-TN" smtClean="0">
                <a:latin typeface="Traditional Arabic" panose="02020603050405020304" pitchFamily="18" charset="-78"/>
                <a:cs typeface="Traditional Arabic" panose="02020603050405020304" pitchFamily="18" charset="-78"/>
              </a:rPr>
              <a:t>. كما أنها تعتبر حجر الأساس للميثاق الإنساني. وتنص مدونة السلوك على إرشادات عن كيفية التصرف أثناء التدخل الإنساني وتتضمن ثلاث ملحقات ضرورية تشير إلى أدوار ومسؤوليات حكومات الشعوب المتضررة بالكوارث والمانحين والمنظمات غير الحكومية.</a:t>
            </a:r>
          </a:p>
          <a:p>
            <a:pPr marL="171450" lvl="0" indent="-171450">
              <a:buFont typeface="Arial" panose="020B0604020202020204" pitchFamily="34" charset="0"/>
              <a:buChar char="•"/>
            </a:pPr>
            <a:endParaRPr lang="en-GB" sz="1200" kern="1200" smtClean="0">
              <a:solidFill>
                <a:schemeClr val="tx1"/>
              </a:solidFill>
              <a:effectLst/>
              <a:latin typeface="+mn-lt"/>
              <a:ea typeface="+mn-ea"/>
              <a:cs typeface="+mn-cs"/>
            </a:endParaRPr>
          </a:p>
          <a:p>
            <a:pPr marL="0" indent="0">
              <a:buFont typeface="Arial" panose="020B0604020202020204" pitchFamily="34" charset="0"/>
              <a:buNone/>
            </a:pPr>
            <a:endParaRPr lang="fr-CH" sz="1200" kern="120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17</a:t>
            </a:fld>
            <a:endParaRPr lang="en-GB">
              <a:solidFill>
                <a:prstClr val="black"/>
              </a:solidFill>
            </a:endParaRPr>
          </a:p>
        </p:txBody>
      </p:sp>
    </p:spTree>
    <p:extLst>
      <p:ext uri="{BB962C8B-B14F-4D97-AF65-F5344CB8AC3E}">
        <p14:creationId xmlns:p14="http://schemas.microsoft.com/office/powerpoint/2010/main" val="26098343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18</a:t>
            </a:fld>
            <a:endParaRPr lang="en-GB">
              <a:solidFill>
                <a:prstClr val="black"/>
              </a:solidFill>
            </a:endParaRPr>
          </a:p>
        </p:txBody>
      </p:sp>
    </p:spTree>
    <p:extLst>
      <p:ext uri="{BB962C8B-B14F-4D97-AF65-F5344CB8AC3E}">
        <p14:creationId xmlns:p14="http://schemas.microsoft.com/office/powerpoint/2010/main" val="2950182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يوفر</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الميثاق الإنساني الخلفية الأخلاقية لالتزامات الوكالات الإنسانية.</a:t>
            </a:r>
            <a:endParaRPr lang="en-GB"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marL="0" marR="0" lvl="0" indent="0" algn="r" defTabSz="457200" rtl="1" eaLnBrk="1" fontAlgn="auto" latinLnBrk="0" hangingPunct="1">
              <a:lnSpc>
                <a:spcPct val="100000"/>
              </a:lnSpc>
              <a:spcBef>
                <a:spcPts val="0"/>
              </a:spcBef>
              <a:spcAft>
                <a:spcPts val="0"/>
              </a:spcAft>
              <a:buClrTx/>
              <a:buSzTx/>
              <a:buFontTx/>
              <a:buNone/>
              <a:tabLst/>
              <a:defRPr/>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كما يعكس الميثاق التزام الوكالات التي تؤيد مشروع </a:t>
            </a:r>
            <a:r>
              <a:rPr lang="ar-TN" sz="1200" kern="1200" err="1" smtClean="0">
                <a:solidFill>
                  <a:schemeClr val="tx1"/>
                </a:solidFill>
                <a:effectLst/>
                <a:latin typeface="Traditional Arabic" panose="02020603050405020304" pitchFamily="18" charset="-78"/>
                <a:ea typeface="+mn-ea"/>
                <a:cs typeface="Traditional Arabic" panose="02020603050405020304" pitchFamily="18" charset="-78"/>
              </a:rPr>
              <a:t>اسفير</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 لتعزيز احترام مبدأ الإنسانية (بأن جميع الناس ولدوا أحرارا</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وسواسي) والضرورة الإنسانية (السعي قدر المستطاع لتخفيف المعاناة الإنسانية)</a:t>
            </a:r>
            <a:endParaRPr lang="ar-TN"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marL="0" lvl="0" indent="0" algn="r" rtl="1">
              <a:buFontTx/>
              <a:buNone/>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 يقدم الميثاق الإنساني</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توجيهات بشأن مختلف الأدوار والمسؤوليات في العمل الإنساني. </a:t>
            </a:r>
          </a:p>
          <a:p>
            <a:pPr marL="171450" lvl="0" indent="-171450" algn="r" rtl="1">
              <a:buFont typeface="Arial" panose="020B0604020202020204" pitchFamily="34" charset="0"/>
              <a:buChar char="•"/>
            </a:pP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تلعب الشعوب والمجتمعات المتضررة محوريا لا سيما في المراحل الأولى للاستجابة</a:t>
            </a:r>
          </a:p>
          <a:p>
            <a:pPr marL="171450" lvl="0" indent="-171450" algn="r" rtl="1">
              <a:buFont typeface="Arial" panose="020B0604020202020204" pitchFamily="34" charset="0"/>
              <a:buChar char="•"/>
            </a:pP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للدولة الدور الأول والأهم ومسؤولية توفير المساعدة في الوقت المناسب وحماية المتضررين. </a:t>
            </a:r>
          </a:p>
          <a:p>
            <a:pPr marL="171450" lvl="0" indent="-171450" algn="r" rtl="1">
              <a:buFont typeface="Arial" panose="020B0604020202020204" pitchFamily="34" charset="0"/>
              <a:buChar char="•"/>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تعتمد </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الوكالات الإنسانية على قدرة المسؤولين ومدى استعدادهم لتحمل مسؤولياتهم</a:t>
            </a:r>
            <a:endParaRPr lang="en-GB"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marL="0" lvl="0" indent="0">
              <a:buFont typeface="Arial" panose="020B0604020202020204" pitchFamily="34" charset="0"/>
              <a:buNone/>
            </a:pPr>
            <a:endParaRPr lang="en-GB"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marL="0" marR="0" lvl="0" indent="0" algn="r" defTabSz="457200" rtl="1" eaLnBrk="1" fontAlgn="auto" latinLnBrk="0" hangingPunct="1">
              <a:lnSpc>
                <a:spcPct val="100000"/>
              </a:lnSpc>
              <a:spcBef>
                <a:spcPts val="0"/>
              </a:spcBef>
              <a:spcAft>
                <a:spcPts val="0"/>
              </a:spcAft>
              <a:buClrTx/>
              <a:buSzTx/>
              <a:buFontTx/>
              <a:buNone/>
              <a:tabLst/>
              <a:defRPr/>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يؤكد</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الميثاق الإنساني على 3 «حقوق»:</a:t>
            </a:r>
          </a:p>
          <a:p>
            <a:pPr marL="171450" marR="0" lvl="0" indent="-171450" algn="r" defTabSz="457200" rtl="1" eaLnBrk="1" fontAlgn="auto" latinLnBrk="0" hangingPunct="1">
              <a:lnSpc>
                <a:spcPct val="100000"/>
              </a:lnSpc>
              <a:spcBef>
                <a:spcPts val="0"/>
              </a:spcBef>
              <a:spcAft>
                <a:spcPts val="0"/>
              </a:spcAft>
              <a:buClrTx/>
              <a:buSzTx/>
              <a:buFontTx/>
              <a:buChar char="-"/>
              <a:tabLst/>
              <a:defRPr/>
            </a:pP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الحق في الحياة بكرامة </a:t>
            </a:r>
          </a:p>
          <a:p>
            <a:pPr marL="171450" marR="0" lvl="0" indent="-171450" algn="r" defTabSz="457200" rtl="1" eaLnBrk="1" fontAlgn="auto" latinLnBrk="0" hangingPunct="1">
              <a:lnSpc>
                <a:spcPct val="100000"/>
              </a:lnSpc>
              <a:spcBef>
                <a:spcPts val="0"/>
              </a:spcBef>
              <a:spcAft>
                <a:spcPts val="0"/>
              </a:spcAft>
              <a:buClrTx/>
              <a:buSzTx/>
              <a:buFontTx/>
              <a:buChar char="-"/>
              <a:tabLst/>
              <a:defRPr/>
            </a:pP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الحق في الحصول على المساعدات الإنسانية</a:t>
            </a:r>
          </a:p>
          <a:p>
            <a:pPr marL="171450" marR="0" lvl="0" indent="-171450" algn="r" defTabSz="457200" rtl="1" eaLnBrk="1" fontAlgn="auto" latinLnBrk="0" hangingPunct="1">
              <a:lnSpc>
                <a:spcPct val="100000"/>
              </a:lnSpc>
              <a:spcBef>
                <a:spcPts val="0"/>
              </a:spcBef>
              <a:spcAft>
                <a:spcPts val="0"/>
              </a:spcAft>
              <a:buClrTx/>
              <a:buSzTx/>
              <a:buFontTx/>
              <a:buChar char="-"/>
              <a:tabLst/>
              <a:defRPr/>
            </a:pP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الحق في الحماية والأمن</a:t>
            </a:r>
            <a:endParaRPr lang="en-GB" sz="1200" kern="1200" smtClean="0">
              <a:solidFill>
                <a:schemeClr val="tx1"/>
              </a:solidFill>
              <a:effectLst/>
              <a:latin typeface="Traditional Arabic" panose="02020603050405020304" pitchFamily="18" charset="-78"/>
              <a:ea typeface="+mn-ea"/>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19</a:t>
            </a:fld>
            <a:endParaRPr lang="en-GB">
              <a:solidFill>
                <a:prstClr val="black"/>
              </a:solidFill>
            </a:endParaRPr>
          </a:p>
        </p:txBody>
      </p:sp>
    </p:spTree>
    <p:extLst>
      <p:ext uri="{BB962C8B-B14F-4D97-AF65-F5344CB8AC3E}">
        <p14:creationId xmlns:p14="http://schemas.microsoft.com/office/powerpoint/2010/main" val="36352957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sz="1200" kern="1200" smtClean="0">
                <a:solidFill>
                  <a:schemeClr val="tx1"/>
                </a:solidFill>
                <a:effectLst/>
                <a:latin typeface="+mn-lt"/>
                <a:ea typeface="+mn-ea"/>
                <a:cs typeface="+mn-cs"/>
              </a:rPr>
              <a:t>التذكير</a:t>
            </a:r>
            <a:r>
              <a:rPr lang="ar-TN" sz="1200" kern="1200" baseline="0" smtClean="0">
                <a:solidFill>
                  <a:schemeClr val="tx1"/>
                </a:solidFill>
                <a:effectLst/>
                <a:latin typeface="+mn-lt"/>
                <a:ea typeface="+mn-ea"/>
                <a:cs typeface="+mn-cs"/>
              </a:rPr>
              <a:t> بتاريخ وسبب إنشاء مشروع </a:t>
            </a:r>
            <a:r>
              <a:rPr lang="ar-TN" sz="1200" kern="1200" baseline="0" err="1" smtClean="0">
                <a:solidFill>
                  <a:schemeClr val="tx1"/>
                </a:solidFill>
                <a:effectLst/>
                <a:latin typeface="+mn-lt"/>
                <a:ea typeface="+mn-ea"/>
                <a:cs typeface="+mn-cs"/>
              </a:rPr>
              <a:t>اسفير</a:t>
            </a:r>
            <a:r>
              <a:rPr lang="ar-TN" sz="1200" kern="1200" baseline="0" smtClean="0">
                <a:solidFill>
                  <a:schemeClr val="tx1"/>
                </a:solidFill>
                <a:effectLst/>
                <a:latin typeface="+mn-lt"/>
                <a:ea typeface="+mn-ea"/>
                <a:cs typeface="+mn-cs"/>
              </a:rPr>
              <a:t> سيأخذك إلى أصول مبادرة الجودة والمساءلة </a:t>
            </a:r>
            <a:endParaRPr lang="en-GB" sz="1200" kern="120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2</a:t>
            </a:fld>
            <a:endParaRPr lang="en-GB">
              <a:solidFill>
                <a:prstClr val="black"/>
              </a:solidFill>
            </a:endParaRPr>
          </a:p>
        </p:txBody>
      </p:sp>
    </p:spTree>
    <p:extLst>
      <p:ext uri="{BB962C8B-B14F-4D97-AF65-F5344CB8AC3E}">
        <p14:creationId xmlns:p14="http://schemas.microsoft.com/office/powerpoint/2010/main" val="11357678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تستند الحقوق المذكورة في الميثاق الإنساني</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على الصكوك القانونية والمبادئ الإنسانية الأخلاقية.</a:t>
            </a:r>
            <a:endParaRPr lang="en-GB"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marL="0" marR="0" lvl="0" indent="0" algn="r" defTabSz="457200" rtl="1" eaLnBrk="1" fontAlgn="auto" latinLnBrk="0" hangingPunct="1">
              <a:lnSpc>
                <a:spcPct val="100000"/>
              </a:lnSpc>
              <a:spcBef>
                <a:spcPts val="0"/>
              </a:spcBef>
              <a:spcAft>
                <a:spcPts val="0"/>
              </a:spcAft>
              <a:buClrTx/>
              <a:buSzTx/>
              <a:buFontTx/>
              <a:buNone/>
              <a:tabLst/>
              <a:defRPr/>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على الرغم من أن هذه الحقوق ليست</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مذكورة في القانون الدولي </a:t>
            </a:r>
            <a:r>
              <a:rPr lang="ar-TN" sz="1200" kern="1200" baseline="0" err="1" smtClean="0">
                <a:solidFill>
                  <a:schemeClr val="tx1"/>
                </a:solidFill>
                <a:effectLst/>
                <a:latin typeface="Traditional Arabic" panose="02020603050405020304" pitchFamily="18" charset="-78"/>
                <a:ea typeface="+mn-ea"/>
                <a:cs typeface="Traditional Arabic" panose="02020603050405020304" pitchFamily="18" charset="-78"/>
              </a:rPr>
              <a:t>إلأ</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أنها تلخص المبادئ القانونية التي لها أهم أثر على رفاهية المتضررين من الكوارث والنزاعات. كما أن هذه الحقوق مستخلصة من حقوق الإنسان والقانون الإنسانية الدولي  أو القانون الدولي للاجئين ومبدأ الإنسانية والواجب الإنساني. إنها اساس الالتزام الذي اتخذته الوكالات الإنسانية التي تؤيد مشروع </a:t>
            </a:r>
            <a:r>
              <a:rPr lang="ar-TN" sz="1200" kern="1200" baseline="0" err="1" smtClean="0">
                <a:solidFill>
                  <a:schemeClr val="tx1"/>
                </a:solidFill>
                <a:effectLst/>
                <a:latin typeface="Traditional Arabic" panose="02020603050405020304" pitchFamily="18" charset="-78"/>
                <a:ea typeface="+mn-ea"/>
                <a:cs typeface="Traditional Arabic" panose="02020603050405020304" pitchFamily="18" charset="-78"/>
              </a:rPr>
              <a:t>اسفير</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a:t>
            </a:r>
            <a:endParaRPr lang="en-GB"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marL="0" indent="0" algn="r" rtl="1">
              <a:buFontTx/>
              <a:buNone/>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نجد</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الخلفية القانونية لهذه الحقوق في الملحق رقم 1 : الوثائق الرئيسية التي يسترشد بها الميثاق الإنساني ص. 340 من دليل </a:t>
            </a:r>
            <a:r>
              <a:rPr lang="ar-TN" sz="1200" kern="1200" baseline="0" err="1" smtClean="0">
                <a:solidFill>
                  <a:schemeClr val="tx1"/>
                </a:solidFill>
                <a:effectLst/>
                <a:latin typeface="Traditional Arabic" panose="02020603050405020304" pitchFamily="18" charset="-78"/>
                <a:ea typeface="+mn-ea"/>
                <a:cs typeface="Traditional Arabic" panose="02020603050405020304" pitchFamily="18" charset="-78"/>
              </a:rPr>
              <a:t>اسفير</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marL="0" indent="0">
              <a:buFont typeface="Arial" panose="020B0604020202020204" pitchFamily="34" charset="0"/>
              <a:buNone/>
            </a:pPr>
            <a:endParaRPr lang="en-GB" sz="1200" i="0" kern="1200" baseline="0" smtClean="0">
              <a:solidFill>
                <a:schemeClr val="tx1"/>
              </a:solidFill>
              <a:effectLst/>
              <a:latin typeface="Traditional Arabic" panose="02020603050405020304" pitchFamily="18" charset="-78"/>
              <a:ea typeface="+mn-ea"/>
              <a:cs typeface="Traditional Arabic" panose="02020603050405020304" pitchFamily="18" charset="-78"/>
            </a:endParaRPr>
          </a:p>
          <a:p>
            <a:pPr marL="171450" lvl="0" indent="-171450" algn="r" rtl="1">
              <a:buFont typeface="Arial" panose="020B0604020202020204" pitchFamily="34" charset="0"/>
              <a:buChar char="•"/>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الحق في الحياة بكرامة:</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يتجاوز ذلك الحق في الحصول على المساعدة الأولية والأساسية ونعني بذلك احترام الشخص في ذاته أي احترام قيمه ومعتقداته.</a:t>
            </a:r>
          </a:p>
          <a:p>
            <a:pPr marL="171450" lvl="0" indent="-171450" algn="r" rtl="1">
              <a:buFont typeface="Arial" panose="020B0604020202020204" pitchFamily="34" charset="0"/>
              <a:buChar char="•"/>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الحق في الحصول على المساعدات الإنسانية:</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أي الحق في الحصول على مساعدة توفر مستوى معيشي لائق بما في ذلك الغذاء الكافي والماء والملبس والمأوى والصحة الجيدة.</a:t>
            </a:r>
          </a:p>
          <a:p>
            <a:pPr marL="171450" lvl="0" indent="-171450" algn="r" rtl="1">
              <a:buFont typeface="Arial" panose="020B0604020202020204" pitchFamily="34" charset="0"/>
              <a:buChar char="•"/>
            </a:pP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الحق في الحماية والأمن: نشير بذلك إلى السلامة والأمن وحماية الناس من سوء المعاملة والتمييز.</a:t>
            </a:r>
          </a:p>
          <a:p>
            <a:pPr marL="171450" lvl="0" indent="-171450" algn="r" rtl="1">
              <a:buFont typeface="Arial" panose="020B0604020202020204" pitchFamily="34" charset="0"/>
              <a:buChar char="•"/>
            </a:pPr>
            <a:endParaRPr lang="ar-TN" sz="1200" kern="1200" smtClean="0">
              <a:solidFill>
                <a:schemeClr val="tx1"/>
              </a:solidFill>
              <a:effectLst/>
              <a:latin typeface="Traditional Arabic" panose="02020603050405020304" pitchFamily="18" charset="-78"/>
              <a:ea typeface="+mn-ea"/>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20</a:t>
            </a:fld>
            <a:endParaRPr lang="en-GB">
              <a:solidFill>
                <a:prstClr val="black"/>
              </a:solidFill>
            </a:endParaRPr>
          </a:p>
        </p:txBody>
      </p:sp>
    </p:spTree>
    <p:extLst>
      <p:ext uri="{BB962C8B-B14F-4D97-AF65-F5344CB8AC3E}">
        <p14:creationId xmlns:p14="http://schemas.microsoft.com/office/powerpoint/2010/main" val="1128263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 تترجم مبادئ الحماية عدة مبادئ قانونية وحقوقية في الميثاق الإنساني إلى استراتيجيات وإجراءات.</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تحدد مبادئ الحماية الأربعة الطرق التي تساعد</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الوكالات على تجنب الأعمال</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التي تسبب مزيدا من الضرر ل</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لسكان المتضررين ومساعدتها على</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تحقيق أكبر قدر من السلامة والأمن.</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تنطبق هذه المبادئ على جميع الوكالات المعنية بالاستجابة الإنسانية حتى لو لم يكن لديها حماية متميزة أو طاقات متخصصة في الحماية. </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ونظرا للطابع العالمي فان مبادئ حماية </a:t>
            </a:r>
            <a:r>
              <a:rPr lang="ar-TN" sz="1200" kern="1200" err="1" smtClean="0">
                <a:solidFill>
                  <a:schemeClr val="tx1"/>
                </a:solidFill>
                <a:effectLst/>
                <a:latin typeface="Traditional Arabic" panose="02020603050405020304" pitchFamily="18" charset="-78"/>
                <a:ea typeface="+mn-ea"/>
                <a:cs typeface="Traditional Arabic" panose="02020603050405020304" pitchFamily="18" charset="-78"/>
              </a:rPr>
              <a:t>اسفير</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 تعد مكملة لمعايير الحماية المهنية مثل تلك التي وضعتها اللجنة الدولية والتي يتم توجيهها الى الوكالات المعنية بصفة مباشرة أو التي تقوم بأنشطة الحماية.</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مبادئ </a:t>
            </a:r>
            <a:r>
              <a:rPr lang="ar-TN" sz="1200" kern="1200" err="1" smtClean="0">
                <a:solidFill>
                  <a:schemeClr val="tx1"/>
                </a:solidFill>
                <a:effectLst/>
                <a:latin typeface="Traditional Arabic" panose="02020603050405020304" pitchFamily="18" charset="-78"/>
                <a:ea typeface="+mn-ea"/>
                <a:cs typeface="Traditional Arabic" panose="02020603050405020304" pitchFamily="18" charset="-78"/>
              </a:rPr>
              <a:t>اسفير</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 في الحماية موجهة لجميع الوكالات الإنسانية، فالحماية هي عنصر أساسي في العمل الإنساني.</a:t>
            </a:r>
            <a:endParaRPr lang="fr-CH" sz="1200" kern="1200">
              <a:solidFill>
                <a:schemeClr val="tx1"/>
              </a:solidFill>
              <a:effectLst/>
              <a:latin typeface="Traditional Arabic" panose="02020603050405020304" pitchFamily="18" charset="-78"/>
              <a:ea typeface="+mn-ea"/>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21</a:t>
            </a:fld>
            <a:endParaRPr lang="en-GB">
              <a:solidFill>
                <a:prstClr val="black"/>
              </a:solidFill>
            </a:endParaRPr>
          </a:p>
        </p:txBody>
      </p:sp>
    </p:spTree>
    <p:extLst>
      <p:ext uri="{BB962C8B-B14F-4D97-AF65-F5344CB8AC3E}">
        <p14:creationId xmlns:p14="http://schemas.microsoft.com/office/powerpoint/2010/main" val="3831568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يغطي</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محور الحماية أمرين :</a:t>
            </a:r>
          </a:p>
          <a:p>
            <a:pPr marL="171450" indent="-171450" algn="r" rtl="1">
              <a:buFont typeface="Arial" panose="020B0604020202020204" pitchFamily="34" charset="0"/>
              <a:buChar char="•"/>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الحماية</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والأمن</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 (حماية الناس من الأذى وتطبيق</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المعايير والمناصرة والمساعدة)</a:t>
            </a:r>
          </a:p>
          <a:p>
            <a:pPr marL="171450" indent="-171450" algn="r" rtl="1">
              <a:buFont typeface="Arial" panose="020B0604020202020204" pitchFamily="34" charset="0"/>
              <a:buChar char="•"/>
            </a:pP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الكرامة ( الناس أحرار ولهم حرية الاختيار عند المطالبة بحقوقهم واحترام ذاتهم الشخصية واستقلاليتهم إضافة إلى الاعتراف بالحرية الاجتماعية والثقافية والمادية والنفسية للفرد) </a:t>
            </a: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22</a:t>
            </a:fld>
            <a:endParaRPr lang="en-GB">
              <a:solidFill>
                <a:prstClr val="black"/>
              </a:solidFill>
            </a:endParaRPr>
          </a:p>
        </p:txBody>
      </p:sp>
    </p:spTree>
    <p:extLst>
      <p:ext uri="{BB962C8B-B14F-4D97-AF65-F5344CB8AC3E}">
        <p14:creationId xmlns:p14="http://schemas.microsoft.com/office/powerpoint/2010/main" val="21170885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يمكن</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استخدام هذه الشريحة حول مبادئ الحماية بدلا من الشريحة رقم 21.</a:t>
            </a:r>
            <a:endParaRPr lang="en-GB" sz="1200" kern="1200" smtClean="0">
              <a:solidFill>
                <a:schemeClr val="tx1"/>
              </a:solidFill>
              <a:effectLst/>
              <a:latin typeface="Traditional Arabic" panose="02020603050405020304" pitchFamily="18" charset="-78"/>
              <a:ea typeface="+mn-ea"/>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23</a:t>
            </a:fld>
            <a:endParaRPr lang="en-GB">
              <a:solidFill>
                <a:prstClr val="black"/>
              </a:solidFill>
            </a:endParaRPr>
          </a:p>
        </p:txBody>
      </p:sp>
    </p:spTree>
    <p:extLst>
      <p:ext uri="{BB962C8B-B14F-4D97-AF65-F5344CB8AC3E}">
        <p14:creationId xmlns:p14="http://schemas.microsoft.com/office/powerpoint/2010/main" val="415967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r" rtl="1">
              <a:buFontTx/>
              <a:buNone/>
            </a:pPr>
            <a:r>
              <a:rPr lang="ar-SA" sz="1200" i="0" kern="1200" noProof="0" dirty="0" smtClean="0">
                <a:solidFill>
                  <a:schemeClr val="tx1"/>
                </a:solidFill>
                <a:effectLst/>
                <a:latin typeface="Traditional Arabic" panose="02020603050405020304" pitchFamily="18" charset="-78"/>
                <a:ea typeface="+mn-ea"/>
                <a:cs typeface="Traditional Arabic" panose="02020603050405020304" pitchFamily="18" charset="-78"/>
              </a:rPr>
              <a:t>هناك ستة معايير أساسية</a:t>
            </a:r>
          </a:p>
          <a:p>
            <a:pPr marL="0" lvl="0" indent="0" algn="r" rtl="1">
              <a:buFontTx/>
              <a:buNone/>
            </a:pPr>
            <a:endParaRPr lang="ar-SA" sz="1200" i="0" kern="1200" noProof="0" dirty="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i="0" kern="1200" noProof="0" dirty="0" smtClean="0">
                <a:solidFill>
                  <a:schemeClr val="tx1"/>
                </a:solidFill>
                <a:effectLst/>
                <a:latin typeface="Traditional Arabic" panose="02020603050405020304" pitchFamily="18" charset="-78"/>
                <a:ea typeface="+mn-ea"/>
                <a:cs typeface="Traditional Arabic" panose="02020603050405020304" pitchFamily="18" charset="-78"/>
              </a:rPr>
              <a:t>تصف المعايير الأساسية المراحل اللازمة لتحقيق استجابة فعالة وهي تركز على:</a:t>
            </a:r>
          </a:p>
          <a:p>
            <a:pPr marL="171450" indent="-171450" algn="r" rtl="1">
              <a:buFontTx/>
              <a:buChar char="-"/>
            </a:pPr>
            <a:r>
              <a:rPr lang="ar-SA" sz="1200" i="0" kern="1200" noProof="0" dirty="0" smtClean="0">
                <a:solidFill>
                  <a:schemeClr val="tx1"/>
                </a:solidFill>
                <a:effectLst/>
                <a:latin typeface="Traditional Arabic" panose="02020603050405020304" pitchFamily="18" charset="-78"/>
                <a:ea typeface="+mn-ea"/>
                <a:cs typeface="Traditional Arabic" panose="02020603050405020304" pitchFamily="18" charset="-78"/>
              </a:rPr>
              <a:t>القدرات والمشاركة الفعالة للمتضررين بالكوارث والنزاعات إضافة الى الحرص على التنسيق الفعال بين الوكالات وتحسين الأداء باستمرار وتدريب عمال الإغاثة ودعمهم بالشكل المناسب.</a:t>
            </a:r>
          </a:p>
          <a:p>
            <a:pPr marL="171450" indent="-171450" algn="r" rtl="1">
              <a:buFontTx/>
              <a:buChar char="-"/>
            </a:pPr>
            <a:r>
              <a:rPr lang="ar-SA" sz="1200" i="0" kern="1200" noProof="0" dirty="0" smtClean="0">
                <a:solidFill>
                  <a:schemeClr val="tx1"/>
                </a:solidFill>
                <a:effectLst/>
                <a:latin typeface="Traditional Arabic" panose="02020603050405020304" pitchFamily="18" charset="-78"/>
                <a:ea typeface="+mn-ea"/>
                <a:cs typeface="Traditional Arabic" panose="02020603050405020304" pitchFamily="18" charset="-78"/>
              </a:rPr>
              <a:t>دمج المعايير ضمن أداء العاملين في مجال المساعدة الإنسانية.</a:t>
            </a:r>
          </a:p>
          <a:p>
            <a:pPr algn="r" rtl="1"/>
            <a:endParaRPr lang="ar-SA" sz="1200" i="0" kern="1200" noProof="0" dirty="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i="0" kern="1200" noProof="0" dirty="0" smtClean="0">
                <a:solidFill>
                  <a:schemeClr val="tx1"/>
                </a:solidFill>
                <a:effectLst/>
                <a:latin typeface="Traditional Arabic" panose="02020603050405020304" pitchFamily="18" charset="-78"/>
                <a:ea typeface="+mn-ea"/>
                <a:cs typeface="Traditional Arabic" panose="02020603050405020304" pitchFamily="18" charset="-78"/>
              </a:rPr>
              <a:t>يجب دائما استخدام معايير </a:t>
            </a:r>
            <a:r>
              <a:rPr lang="ar-SA" sz="1200" i="0" kern="1200" noProof="0" dirty="0" err="1" smtClean="0">
                <a:solidFill>
                  <a:schemeClr val="tx1"/>
                </a:solidFill>
                <a:effectLst/>
                <a:latin typeface="Traditional Arabic" panose="02020603050405020304" pitchFamily="18" charset="-78"/>
                <a:ea typeface="+mn-ea"/>
                <a:cs typeface="Traditional Arabic" panose="02020603050405020304" pitchFamily="18" charset="-78"/>
              </a:rPr>
              <a:t>اسفير</a:t>
            </a:r>
            <a:r>
              <a:rPr lang="ar-SA" sz="1200" i="0" kern="1200" noProof="0" dirty="0" smtClean="0">
                <a:solidFill>
                  <a:schemeClr val="tx1"/>
                </a:solidFill>
                <a:effectLst/>
                <a:latin typeface="Traditional Arabic" panose="02020603050405020304" pitchFamily="18" charset="-78"/>
                <a:ea typeface="+mn-ea"/>
                <a:cs typeface="Traditional Arabic" panose="02020603050405020304" pitchFamily="18" charset="-78"/>
              </a:rPr>
              <a:t> التقنية جنبا إلى جنب مع المعايير الأساسية. تعمل المعايير الأساسية بمثابة المبادئ الشاملة لجميع الفصول التقنية الأربعة وهي تعد ضرورية لضمان الحق في الحياة بكرامة للمتضررين بالكوارث والنزاعات.</a:t>
            </a:r>
          </a:p>
          <a:p>
            <a:pPr lvl="0" algn="r" defTabSz="457200" rtl="1">
              <a:defRPr/>
            </a:pPr>
            <a:endParaRPr lang="ar-SA" b="1" i="0" noProof="0" dirty="0" smtClean="0">
              <a:latin typeface="Traditional Arabic" panose="02020603050405020304" pitchFamily="18" charset="-78"/>
              <a:cs typeface="Traditional Arabic" panose="02020603050405020304" pitchFamily="18" charset="-78"/>
            </a:endParaRPr>
          </a:p>
          <a:p>
            <a:pPr lvl="0" algn="r" defTabSz="457200" rtl="1">
              <a:defRPr/>
            </a:pPr>
            <a:r>
              <a:rPr lang="ar-SA" b="1" i="0" noProof="0" dirty="0" smtClean="0">
                <a:latin typeface="Traditional Arabic" panose="02020603050405020304" pitchFamily="18" charset="-78"/>
                <a:cs typeface="Traditional Arabic" panose="02020603050405020304" pitchFamily="18" charset="-78"/>
              </a:rPr>
              <a:t>ملاحظة للم</a:t>
            </a:r>
            <a:r>
              <a:rPr lang="ar-TN" b="1" i="0" noProof="0" dirty="0" smtClean="0">
                <a:latin typeface="Traditional Arabic" panose="02020603050405020304" pitchFamily="18" charset="-78"/>
                <a:cs typeface="Traditional Arabic" panose="02020603050405020304" pitchFamily="18" charset="-78"/>
              </a:rPr>
              <a:t>دربين</a:t>
            </a:r>
            <a:r>
              <a:rPr lang="ar-SA" b="1" i="0" noProof="0" dirty="0" smtClean="0">
                <a:latin typeface="Traditional Arabic" panose="02020603050405020304" pitchFamily="18" charset="-78"/>
                <a:cs typeface="Traditional Arabic" panose="02020603050405020304" pitchFamily="18" charset="-78"/>
              </a:rPr>
              <a:t>:</a:t>
            </a:r>
          </a:p>
          <a:p>
            <a:pPr lvl="0" algn="r" defTabSz="457200" rtl="1">
              <a:defRPr/>
            </a:pPr>
            <a:r>
              <a:rPr lang="ar-SA" i="0" noProof="0" dirty="0" smtClean="0">
                <a:latin typeface="Traditional Arabic" panose="02020603050405020304" pitchFamily="18" charset="-78"/>
                <a:cs typeface="Traditional Arabic" panose="02020603050405020304" pitchFamily="18" charset="-78"/>
              </a:rPr>
              <a:t>يستند هذا النموذج على الطبعة الحالية لدليل </a:t>
            </a:r>
            <a:r>
              <a:rPr lang="ar-SA" i="0" noProof="0" dirty="0" err="1" smtClean="0">
                <a:latin typeface="Traditional Arabic" panose="02020603050405020304" pitchFamily="18" charset="-78"/>
                <a:cs typeface="Traditional Arabic" panose="02020603050405020304" pitchFamily="18" charset="-78"/>
              </a:rPr>
              <a:t>اسفير</a:t>
            </a:r>
            <a:r>
              <a:rPr lang="ar-SA" i="0" noProof="0" dirty="0" smtClean="0">
                <a:latin typeface="Traditional Arabic" panose="02020603050405020304" pitchFamily="18" charset="-78"/>
                <a:cs typeface="Traditional Arabic" panose="02020603050405020304" pitchFamily="18" charset="-78"/>
              </a:rPr>
              <a:t>. يرجى الرجوع الى وثيقة المعيار الأساسي الإنساني وتحليل معايير </a:t>
            </a:r>
            <a:r>
              <a:rPr lang="ar-SA" i="0" noProof="0" dirty="0" err="1" smtClean="0">
                <a:latin typeface="Traditional Arabic" panose="02020603050405020304" pitchFamily="18" charset="-78"/>
                <a:cs typeface="Traditional Arabic" panose="02020603050405020304" pitchFamily="18" charset="-78"/>
              </a:rPr>
              <a:t>اسفير</a:t>
            </a:r>
            <a:r>
              <a:rPr lang="ar-SA" i="0" noProof="0" dirty="0" smtClean="0">
                <a:latin typeface="Traditional Arabic" panose="02020603050405020304" pitchFamily="18" charset="-78"/>
                <a:cs typeface="Traditional Arabic" panose="02020603050405020304" pitchFamily="18" charset="-78"/>
              </a:rPr>
              <a:t> الأساسية ومقارنتها به (انظر الم</a:t>
            </a:r>
            <a:r>
              <a:rPr lang="ar-TN" i="0" noProof="0" dirty="0" smtClean="0">
                <a:latin typeface="Traditional Arabic" panose="02020603050405020304" pitchFamily="18" charset="-78"/>
                <a:cs typeface="Traditional Arabic" panose="02020603050405020304" pitchFamily="18" charset="-78"/>
              </a:rPr>
              <a:t>رافق</a:t>
            </a:r>
            <a:r>
              <a:rPr lang="ar-SA" i="0" noProof="0" dirty="0" smtClean="0">
                <a:latin typeface="Traditional Arabic" panose="02020603050405020304" pitchFamily="18" charset="-78"/>
                <a:cs typeface="Traditional Arabic" panose="02020603050405020304" pitchFamily="18" charset="-78"/>
              </a:rPr>
              <a:t> في مجموعة</a:t>
            </a:r>
            <a:r>
              <a:rPr lang="ar-SA" i="0" baseline="0" noProof="0" dirty="0" smtClean="0">
                <a:latin typeface="Traditional Arabic" panose="02020603050405020304" pitchFamily="18" charset="-78"/>
                <a:cs typeface="Traditional Arabic" panose="02020603050405020304" pitchFamily="18" charset="-78"/>
              </a:rPr>
              <a:t> </a:t>
            </a:r>
            <a:r>
              <a:rPr lang="ar-TN" i="0" noProof="0" dirty="0" err="1" smtClean="0">
                <a:latin typeface="Traditional Arabic" panose="02020603050405020304" pitchFamily="18" charset="-78"/>
                <a:cs typeface="Traditional Arabic" panose="02020603050405020304" pitchFamily="18" charset="-78"/>
              </a:rPr>
              <a:t>اسفير</a:t>
            </a:r>
            <a:r>
              <a:rPr lang="ar-TN" i="0" noProof="0" dirty="0" smtClean="0">
                <a:latin typeface="Traditional Arabic" panose="02020603050405020304" pitchFamily="18" charset="-78"/>
                <a:cs typeface="Traditional Arabic" panose="02020603050405020304" pitchFamily="18" charset="-78"/>
              </a:rPr>
              <a:t> التدريبية</a:t>
            </a:r>
            <a:r>
              <a:rPr lang="ar-SA" i="0" noProof="0" dirty="0" smtClean="0">
                <a:latin typeface="Traditional Arabic" panose="02020603050405020304" pitchFamily="18" charset="-78"/>
                <a:cs typeface="Traditional Arabic" panose="02020603050405020304" pitchFamily="18" charset="-78"/>
              </a:rPr>
              <a:t>) إذا كنت ترغب في دمج عناصر المعايير الأساسية الإنسانية.</a:t>
            </a:r>
            <a:endParaRPr lang="ar-SA" i="0" noProof="0" dirty="0">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24</a:t>
            </a:fld>
            <a:endParaRPr lang="en-GB">
              <a:solidFill>
                <a:prstClr val="black"/>
              </a:solidFill>
            </a:endParaRPr>
          </a:p>
        </p:txBody>
      </p:sp>
    </p:spTree>
    <p:extLst>
      <p:ext uri="{BB962C8B-B14F-4D97-AF65-F5344CB8AC3E}">
        <p14:creationId xmlns:p14="http://schemas.microsoft.com/office/powerpoint/2010/main" val="40804675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dirty="0" smtClean="0">
                <a:latin typeface="Traditional Arabic" panose="02020603050405020304" pitchFamily="18" charset="-78"/>
                <a:cs typeface="Traditional Arabic" panose="02020603050405020304" pitchFamily="18" charset="-78"/>
              </a:rPr>
              <a:t>اطلب</a:t>
            </a:r>
            <a:r>
              <a:rPr lang="ar-TN" baseline="0" dirty="0" smtClean="0">
                <a:latin typeface="Traditional Arabic" panose="02020603050405020304" pitchFamily="18" charset="-78"/>
                <a:cs typeface="Traditional Arabic" panose="02020603050405020304" pitchFamily="18" charset="-78"/>
              </a:rPr>
              <a:t> من المشاركين البحث عن معيار الإمداد بالماء رقم 2 لقراءته ثم قراءة إحدى التدابير الأساسية وإحدى المؤشرات الأساسية و إحدى الملاحظات الإرشادية. </a:t>
            </a:r>
            <a:endParaRPr lang="ar-TN" dirty="0" smtClean="0">
              <a:latin typeface="Traditional Arabic" panose="02020603050405020304" pitchFamily="18" charset="-78"/>
              <a:cs typeface="Traditional Arabic" panose="02020603050405020304" pitchFamily="18" charset="-78"/>
            </a:endParaRPr>
          </a:p>
          <a:p>
            <a:endParaRPr lang="en-GB" dirty="0" smtClean="0">
              <a:latin typeface="Traditional Arabic" panose="02020603050405020304" pitchFamily="18" charset="-78"/>
              <a:cs typeface="Traditional Arabic" panose="02020603050405020304" pitchFamily="18" charset="-78"/>
            </a:endParaRPr>
          </a:p>
          <a:p>
            <a:pPr algn="r" rtl="1"/>
            <a:r>
              <a:rPr lang="ar-TN" sz="1200" b="1" i="0" kern="1200" dirty="0" smtClean="0">
                <a:solidFill>
                  <a:schemeClr val="tx1"/>
                </a:solidFill>
                <a:effectLst/>
                <a:latin typeface="Traditional Arabic" panose="02020603050405020304" pitchFamily="18" charset="-78"/>
                <a:ea typeface="+mn-ea"/>
                <a:cs typeface="Traditional Arabic" panose="02020603050405020304" pitchFamily="18" charset="-78"/>
              </a:rPr>
              <a:t>كيفية استعمال المعايير</a:t>
            </a:r>
          </a:p>
          <a:p>
            <a:pPr algn="r" rtl="1"/>
            <a:endParaRPr lang="ar-TN" sz="1200" b="1" i="0"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تتبع المعايير الأساسية والمعايير الدنيا صياغة محددة. فكل معيار منها يبدأ ببيان عام وشامل – المعايير الدنيا - تليه سلسلة من التدابير الأساسية، والمؤشرات الرئيسية، والملاحظات الإرشادات.</a:t>
            </a:r>
          </a:p>
          <a:p>
            <a:pPr algn="r" rtl="1"/>
            <a:endPar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ويأتي أولاً </a:t>
            </a:r>
            <a:r>
              <a:rPr lang="ar-TN" sz="1200" b="0" i="0" kern="1200" dirty="0" err="1" smtClean="0">
                <a:solidFill>
                  <a:schemeClr val="tx1"/>
                </a:solidFill>
                <a:effectLst/>
                <a:latin typeface="Traditional Arabic" panose="02020603050405020304" pitchFamily="18" charset="-78"/>
                <a:ea typeface="+mn-ea"/>
                <a:cs typeface="Traditional Arabic" panose="02020603050405020304" pitchFamily="18" charset="-78"/>
              </a:rPr>
              <a:t>ذكر</a:t>
            </a:r>
            <a:r>
              <a:rPr lang="ar-TN" sz="1200" b="1" i="0" kern="1200" dirty="0" err="1" smtClean="0">
                <a:solidFill>
                  <a:schemeClr val="tx1"/>
                </a:solidFill>
                <a:effectLst/>
                <a:latin typeface="Traditional Arabic" panose="02020603050405020304" pitchFamily="18" charset="-78"/>
                <a:ea typeface="+mn-ea"/>
                <a:cs typeface="Traditional Arabic" panose="02020603050405020304" pitchFamily="18" charset="-78"/>
              </a:rPr>
              <a:t>المعايير</a:t>
            </a:r>
            <a:r>
              <a:rPr lang="ar-TN" sz="1200" b="1" i="0" kern="1200" dirty="0" smtClean="0">
                <a:solidFill>
                  <a:schemeClr val="tx1"/>
                </a:solidFill>
                <a:effectLst/>
                <a:latin typeface="Traditional Arabic" panose="02020603050405020304" pitchFamily="18" charset="-78"/>
                <a:ea typeface="+mn-ea"/>
                <a:cs typeface="Traditional Arabic" panose="02020603050405020304" pitchFamily="18" charset="-78"/>
              </a:rPr>
              <a:t> الدنيا</a:t>
            </a:r>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 حيث يجري اشتقاق كل معيار من المبدأ الذي مفاده أن السكان المتضررين من الكوارث لديهم الحق في الحياة بكرامة. فهي إذن معايير نوعية بطبيعتها، وهي تحدد المستويات الدنيا التي يتعين تحقيقها في مجال الاستجابة الإنسانية. ويمتد نطاقها عالمياً، وتنطبق على أي حالة من حالات الكوارث. فهي، بالتالي، قد صيغت بعبارات عامة.</a:t>
            </a:r>
          </a:p>
          <a:p>
            <a:pPr algn="r" rtl="1"/>
            <a:endPar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ثم يأتي بعد ذلك اقتراح </a:t>
            </a:r>
            <a:r>
              <a:rPr lang="ar-TN" sz="1200" b="1" i="0" kern="1200" dirty="0" smtClean="0">
                <a:solidFill>
                  <a:schemeClr val="tx1"/>
                </a:solidFill>
                <a:effectLst/>
                <a:latin typeface="Traditional Arabic" panose="02020603050405020304" pitchFamily="18" charset="-78"/>
                <a:ea typeface="+mn-ea"/>
                <a:cs typeface="Traditional Arabic" panose="02020603050405020304" pitchFamily="18" charset="-78"/>
              </a:rPr>
              <a:t>التدابير الأساسية</a:t>
            </a:r>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 اللازمة لتحقيق تلك المعايير الدنيا. وقد لا تنطبق بعض هذه المعايير في جميع السياقات، والأمر متروك للممارس بشأن تحديد التدابير ذات الصلة، أو استنباط تدابير بديلة من شأنها أن تؤدي إلى المعيار الذي يتم الوفاء به.</a:t>
            </a:r>
          </a:p>
          <a:p>
            <a:pPr algn="r" rtl="1"/>
            <a:endPar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بعدئذ، تأتي مجموعة </a:t>
            </a:r>
            <a:r>
              <a:rPr lang="ar-TN" sz="1200" b="1" i="0" kern="1200" dirty="0" smtClean="0">
                <a:solidFill>
                  <a:schemeClr val="tx1"/>
                </a:solidFill>
                <a:effectLst/>
                <a:latin typeface="Traditional Arabic" panose="02020603050405020304" pitchFamily="18" charset="-78"/>
                <a:ea typeface="+mn-ea"/>
                <a:cs typeface="Traditional Arabic" panose="02020603050405020304" pitchFamily="18" charset="-78"/>
              </a:rPr>
              <a:t>المؤشرات الرئيسية</a:t>
            </a:r>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 التي هي بمثابة “إشارات” تبين ما إذا كان قد تم تحقيق أحد المعايير. وهي توفر طريقة للقياس ورفع التقارير بشأن العمليات المتعلقة بالتدابير الأساسية ونتائجها الرئيسية، وتتعلق تلك المؤشرات الرئيسية بالمعايير الدنيا، وليس بالتدابير الأساسية.</a:t>
            </a:r>
          </a:p>
          <a:p>
            <a:pPr algn="r" rtl="1"/>
            <a:endPar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وتأتي أخيراً، </a:t>
            </a:r>
            <a:r>
              <a:rPr lang="ar-TN" sz="1200" b="1" i="0" kern="1200" dirty="0" smtClean="0">
                <a:solidFill>
                  <a:schemeClr val="tx1"/>
                </a:solidFill>
                <a:effectLst/>
                <a:latin typeface="Traditional Arabic" panose="02020603050405020304" pitchFamily="18" charset="-78"/>
                <a:ea typeface="+mn-ea"/>
                <a:cs typeface="Traditional Arabic" panose="02020603050405020304" pitchFamily="18" charset="-78"/>
              </a:rPr>
              <a:t>الملاحظات </a:t>
            </a:r>
            <a:r>
              <a:rPr lang="ar-TN" sz="1200" b="1" i="0" kern="1200" smtClean="0">
                <a:solidFill>
                  <a:schemeClr val="tx1"/>
                </a:solidFill>
                <a:effectLst/>
                <a:latin typeface="Traditional Arabic" panose="02020603050405020304" pitchFamily="18" charset="-78"/>
                <a:ea typeface="+mn-ea"/>
                <a:cs typeface="Traditional Arabic" panose="02020603050405020304" pitchFamily="18" charset="-78"/>
              </a:rPr>
              <a:t>الإشادية</a:t>
            </a:r>
            <a:r>
              <a:rPr lang="ar-TN" sz="1200" b="0" i="0" kern="1200" smtClean="0">
                <a:solidFill>
                  <a:schemeClr val="tx1"/>
                </a:solidFill>
                <a:effectLst/>
                <a:latin typeface="Traditional Arabic" panose="02020603050405020304" pitchFamily="18" charset="-78"/>
                <a:ea typeface="+mn-ea"/>
                <a:cs typeface="Traditional Arabic" panose="02020603050405020304" pitchFamily="18" charset="-78"/>
              </a:rPr>
              <a:t>، </a:t>
            </a:r>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لتشمل نقاطاً محددة السياق، يتعين أخذها بعين الاعتبار عند استهداف الوصول إلى التدابير الأساسية والمؤشرات الرئيسية. وهي توفر توجيهات بشأن معالجة صعوبات أو معايير عملية، أو إسداء النصح بشأن مواضيع متشعبة ذات أولوية. كما يجوز أن تشمل قضايا هامة تتعلق بالمعايير أو التدابير أو المؤشرات، وتقدم وصفاً للمعضلات أو الخلافات أو الثغرات الموجودة في المعارف الحالية. بيد أنها </a:t>
            </a:r>
            <a:r>
              <a:rPr lang="ar-TN" sz="1200" b="1" i="0" kern="1200" dirty="0" smtClean="0">
                <a:solidFill>
                  <a:schemeClr val="tx1"/>
                </a:solidFill>
                <a:effectLst/>
                <a:latin typeface="Traditional Arabic" panose="02020603050405020304" pitchFamily="18" charset="-78"/>
                <a:ea typeface="+mn-ea"/>
                <a:cs typeface="Traditional Arabic" panose="02020603050405020304" pitchFamily="18" charset="-78"/>
              </a:rPr>
              <a:t>لا</a:t>
            </a:r>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 توفر توجيهات بشأن </a:t>
            </a:r>
            <a:r>
              <a:rPr lang="ar-TN" sz="1200" b="1" i="0" kern="1200" dirty="0" smtClean="0">
                <a:solidFill>
                  <a:schemeClr val="tx1"/>
                </a:solidFill>
                <a:effectLst/>
                <a:latin typeface="Traditional Arabic" panose="02020603050405020304" pitchFamily="18" charset="-78"/>
                <a:ea typeface="+mn-ea"/>
                <a:cs typeface="Traditional Arabic" panose="02020603050405020304" pitchFamily="18" charset="-78"/>
              </a:rPr>
              <a:t>كيفية</a:t>
            </a:r>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 تنفيذ نشاط معين.</a:t>
            </a:r>
            <a:endParaRPr lang="ar-TN" sz="1200" b="0" i="0" kern="1200" dirty="0">
              <a:solidFill>
                <a:schemeClr val="tx1"/>
              </a:solidFill>
              <a:effectLst/>
              <a:latin typeface="Traditional Arabic" panose="02020603050405020304" pitchFamily="18" charset="-78"/>
              <a:ea typeface="+mn-ea"/>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25</a:t>
            </a:fld>
            <a:endParaRPr lang="en-GB">
              <a:solidFill>
                <a:prstClr val="black"/>
              </a:solidFill>
            </a:endParaRPr>
          </a:p>
        </p:txBody>
      </p:sp>
    </p:spTree>
    <p:extLst>
      <p:ext uri="{BB962C8B-B14F-4D97-AF65-F5344CB8AC3E}">
        <p14:creationId xmlns:p14="http://schemas.microsoft.com/office/powerpoint/2010/main" val="33934643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26</a:t>
            </a:fld>
            <a:endParaRPr lang="en-GB">
              <a:solidFill>
                <a:prstClr val="black"/>
              </a:solidFill>
            </a:endParaRPr>
          </a:p>
        </p:txBody>
      </p:sp>
    </p:spTree>
    <p:extLst>
      <p:ext uri="{BB962C8B-B14F-4D97-AF65-F5344CB8AC3E}">
        <p14:creationId xmlns:p14="http://schemas.microsoft.com/office/powerpoint/2010/main" val="14452665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27</a:t>
            </a:fld>
            <a:endParaRPr lang="en-GB">
              <a:solidFill>
                <a:prstClr val="black"/>
              </a:solidFill>
            </a:endParaRPr>
          </a:p>
        </p:txBody>
      </p:sp>
    </p:spTree>
    <p:extLst>
      <p:ext uri="{BB962C8B-B14F-4D97-AF65-F5344CB8AC3E}">
        <p14:creationId xmlns:p14="http://schemas.microsoft.com/office/powerpoint/2010/main" val="2532065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مثّل انطلاق الإبادة الجماعية في رواندا في 7 أبريل/نيسان 1994 نقطة تحول في تاريخ  العمل الإنساني وكان عبارة عن محفز لتحسين الجودة والمساءلة في المساعدات الإنسانية.</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تعود الصورة الى سنة 1996 وتُظهر عودة الناس الى روندا.</a:t>
            </a:r>
          </a:p>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شرح الصورة:</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اثنا عشر ألف شخص في الساعة، لم نتمكن من استيعاب هذا كله. بعد </a:t>
            </a:r>
            <a:r>
              <a:rPr lang="ar-TN" sz="1200" kern="1200" err="1" smtClean="0">
                <a:solidFill>
                  <a:schemeClr val="tx1"/>
                </a:solidFill>
                <a:effectLst/>
                <a:latin typeface="Traditional Arabic" panose="02020603050405020304" pitchFamily="18" charset="-78"/>
                <a:ea typeface="+mn-ea"/>
                <a:cs typeface="Traditional Arabic" panose="02020603050405020304" pitchFamily="18" charset="-78"/>
              </a:rPr>
              <a:t>روهنجري</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 ساد على المشهد</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صور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الطرقات المهجورة مع ظهور أحيانا بعض الشاحنات والسيارات التي تتنقل في كلا الاتجاهين،</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يا له من شعور</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 غريب . وفي منعطف الطريق، كان هناك اكتظاظ في حركة المرور ،</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على ما يبدو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اصطدام بين الناس والسيارات. من</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المؤكد ال</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شاحنة ثقيلة هي السبب. كنا على بعد أربعين كيلومترا من الحدود والناس</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بدأت في العودة منذ ليلتها</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 لم يكن هناك اكتظاظ في حركة المرور بل حشد كبير من الناس يتقدمون بصمت. اثنى عشر ألف شخص في الساعة. في غضون ساعات قليلة أصبحت الوضعية غير محتملة" امش</a:t>
            </a:r>
            <a:r>
              <a:rPr lang="en-GB" sz="1200" kern="1200" smtClean="0">
                <a:solidFill>
                  <a:schemeClr val="tx1"/>
                </a:solidFill>
                <a:effectLst/>
                <a:latin typeface="Traditional Arabic" panose="02020603050405020304" pitchFamily="18" charset="-78"/>
                <a:ea typeface="+mn-ea"/>
                <a:cs typeface="Traditional Arabic" panose="02020603050405020304" pitchFamily="18" charset="-78"/>
              </a:rPr>
              <a:t>!</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 تابع المشي</a:t>
            </a:r>
            <a:r>
              <a:rPr lang="en-GB" sz="1200" kern="1200" smtClean="0">
                <a:solidFill>
                  <a:schemeClr val="tx1"/>
                </a:solidFill>
                <a:effectLst/>
                <a:latin typeface="Traditional Arabic" panose="02020603050405020304" pitchFamily="18" charset="-78"/>
                <a:ea typeface="+mn-ea"/>
                <a:cs typeface="Traditional Arabic" panose="02020603050405020304" pitchFamily="18" charset="-78"/>
              </a:rPr>
              <a:t>!</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 لا تقف ستستريح في وقت لاحق </a:t>
            </a:r>
            <a:r>
              <a:rPr lang="fr-FR" sz="1200" kern="1200" smtClean="0">
                <a:solidFill>
                  <a:schemeClr val="tx1"/>
                </a:solidFill>
                <a:effectLst/>
                <a:latin typeface="Traditional Arabic" panose="02020603050405020304" pitchFamily="18" charset="-78"/>
                <a:ea typeface="+mn-ea"/>
                <a:cs typeface="Traditional Arabic" panose="02020603050405020304" pitchFamily="18" charset="-78"/>
              </a:rPr>
              <a:t>!</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"صدح مكبر الصوت في </a:t>
            </a:r>
            <a:r>
              <a:rPr lang="ar-TN" sz="1200" kern="1200" err="1" smtClean="0">
                <a:solidFill>
                  <a:schemeClr val="tx1"/>
                </a:solidFill>
                <a:effectLst/>
                <a:latin typeface="Traditional Arabic" panose="02020603050405020304" pitchFamily="18" charset="-78"/>
                <a:ea typeface="+mn-ea"/>
                <a:cs typeface="Traditional Arabic" panose="02020603050405020304" pitchFamily="18" charset="-78"/>
              </a:rPr>
              <a:t>كينيارواندا</a:t>
            </a:r>
            <a:r>
              <a:rPr lang="fr-FR" sz="1200" kern="1200" smtClean="0">
                <a:solidFill>
                  <a:schemeClr val="tx1"/>
                </a:solidFill>
                <a:effectLst/>
                <a:latin typeface="Traditional Arabic" panose="02020603050405020304" pitchFamily="18" charset="-78"/>
                <a:ea typeface="+mn-ea"/>
                <a:cs typeface="Traditional Arabic" panose="02020603050405020304" pitchFamily="18" charset="-78"/>
              </a:rPr>
              <a:t> «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مترجمة من مقال المصور فيليب </a:t>
            </a:r>
            <a:r>
              <a:rPr lang="ar-TN" sz="1200" kern="1200" err="1" smtClean="0">
                <a:solidFill>
                  <a:schemeClr val="tx1"/>
                </a:solidFill>
                <a:effectLst/>
                <a:latin typeface="Traditional Arabic" panose="02020603050405020304" pitchFamily="18" charset="-78"/>
                <a:ea typeface="+mn-ea"/>
                <a:cs typeface="Traditional Arabic" panose="02020603050405020304" pitchFamily="18" charset="-78"/>
              </a:rPr>
              <a:t>ميركاز</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a:t>
            </a:r>
            <a:endParaRPr lang="fr-CH" sz="1200" kern="1200">
              <a:solidFill>
                <a:schemeClr val="tx1"/>
              </a:solidFill>
              <a:effectLst/>
              <a:latin typeface="Traditional Arabic" panose="02020603050405020304" pitchFamily="18" charset="-78"/>
              <a:ea typeface="+mn-ea"/>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3</a:t>
            </a:fld>
            <a:endParaRPr lang="en-GB">
              <a:solidFill>
                <a:prstClr val="black"/>
              </a:solidFill>
            </a:endParaRPr>
          </a:p>
        </p:txBody>
      </p:sp>
    </p:spTree>
    <p:extLst>
      <p:ext uri="{BB962C8B-B14F-4D97-AF65-F5344CB8AC3E}">
        <p14:creationId xmlns:p14="http://schemas.microsoft.com/office/powerpoint/2010/main" val="2567638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r" rtl="1">
              <a:buFontTx/>
              <a:buNone/>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هذا جدول</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زمني لأهم المراحل التي مر بها تاريخ المساعدات الإنسانية وهو يقدم لنا التحديات والعقبات الكبرى التي واجهها المجتمع الإنساني إضافة إلى المبادرات التي أحدثت كاستجابة لها.</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marL="0" lvl="0" indent="0">
              <a:buFontTx/>
              <a:buNone/>
            </a:pPr>
            <a:endParaRPr lang="en-GB" sz="1200" kern="1200" smtClean="0">
              <a:solidFill>
                <a:schemeClr val="tx1"/>
              </a:solidFill>
              <a:effectLst/>
              <a:latin typeface="Traditional Arabic" panose="02020603050405020304" pitchFamily="18" charset="-78"/>
              <a:ea typeface="+mn-ea"/>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4</a:t>
            </a:fld>
            <a:endParaRPr lang="en-GB">
              <a:solidFill>
                <a:prstClr val="black"/>
              </a:solidFill>
            </a:endParaRPr>
          </a:p>
        </p:txBody>
      </p:sp>
    </p:spTree>
    <p:extLst>
      <p:ext uri="{BB962C8B-B14F-4D97-AF65-F5344CB8AC3E}">
        <p14:creationId xmlns:p14="http://schemas.microsoft.com/office/powerpoint/2010/main" val="28647073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دفعت</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كل حالة من حالات الطوارئ الكبرى المعروضة في الشريحة السابقة القيام بتقييمات واعطاء توصيات واستخلاص</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دروس ساعدت في حل أزمات أخرى موالية. </a:t>
            </a:r>
          </a:p>
          <a:p>
            <a:pPr marL="0" marR="0" indent="0" algn="r" defTabSz="914400" rtl="0" eaLnBrk="1" fontAlgn="auto" latinLnBrk="0" hangingPunct="1">
              <a:lnSpc>
                <a:spcPct val="100000"/>
              </a:lnSpc>
              <a:spcBef>
                <a:spcPts val="0"/>
              </a:spcBef>
              <a:spcAft>
                <a:spcPts val="0"/>
              </a:spcAft>
              <a:buClrTx/>
              <a:buSzTx/>
              <a:buFontTx/>
              <a:buNone/>
              <a:tabLst/>
              <a:defRPr/>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إن الدروس المستفادة تعد ذات قيمة ثمينة إذا كانت تدفع إلى إحداث تغييرات مستقبلا. </a:t>
            </a:r>
          </a:p>
          <a:p>
            <a:pPr marL="0" marR="0" indent="0" algn="r" defTabSz="914400" rtl="0" eaLnBrk="1" fontAlgn="auto" latinLnBrk="0" hangingPunct="1">
              <a:lnSpc>
                <a:spcPct val="100000"/>
              </a:lnSpc>
              <a:spcBef>
                <a:spcPts val="0"/>
              </a:spcBef>
              <a:spcAft>
                <a:spcPts val="0"/>
              </a:spcAft>
              <a:buClrTx/>
              <a:buSzTx/>
              <a:buFontTx/>
              <a:buNone/>
              <a:tabLst/>
              <a:defRPr/>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من بين الأمور الرئيسية التي تم التركيز</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عليها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لتحقيق التغيير ات هي العمل بالتوصيات فضلا عن حسن استخدام الأدوات المتاحة لتحسين الجودة والمساءلة.</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a:r>
              <a:rPr lang="en-GB" smtClean="0">
                <a:latin typeface="Traditional Arabic" panose="02020603050405020304" pitchFamily="18" charset="-78"/>
                <a:cs typeface="Traditional Arabic" panose="02020603050405020304" pitchFamily="18" charset="-78"/>
              </a:rPr>
              <a:t>.</a:t>
            </a:r>
            <a:endParaRPr lang="en-GB">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5</a:t>
            </a:fld>
            <a:endParaRPr lang="en-GB">
              <a:solidFill>
                <a:prstClr val="black"/>
              </a:solidFill>
            </a:endParaRPr>
          </a:p>
        </p:txBody>
      </p:sp>
    </p:spTree>
    <p:extLst>
      <p:ext uri="{BB962C8B-B14F-4D97-AF65-F5344CB8AC3E}">
        <p14:creationId xmlns:p14="http://schemas.microsoft.com/office/powerpoint/2010/main" val="22212189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أدت الإبادة الجماعية لعام 1994 وعمليات الإغاثة التي تلت تلك الحادثة إلى عملية تقييم التعاونية الدولية بطريقة لم يسبق لها مثيل-التقييم المشترك للمساعدة الطارئة لرواندا-  والتي لا تزال غير مسبوقة من حيث نطاقها وحجمها وكذلك تأثيرها.(لمزيد المعلومات حول التقييم المشترك،</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يرجى الاطلاع على 'الاستجابة الدولية للنزاع وعملية الإبادة الجماعية: الدروس المستخلصة من تجربة راوندا: المساعدة والآثار الإنسانية' (الموجز التنفيذي للتقييم المشترك للمساعدة الطارئة لرواندا) على الرابط التالي: </a:t>
            </a:r>
            <a:r>
              <a:rPr lang="en-GB" sz="1200" kern="1200" smtClean="0">
                <a:solidFill>
                  <a:schemeClr val="tx1"/>
                </a:solidFill>
                <a:effectLst/>
                <a:latin typeface="Traditional Arabic" panose="02020603050405020304" pitchFamily="18" charset="-78"/>
                <a:ea typeface="+mn-ea"/>
                <a:cs typeface="Traditional Arabic" panose="02020603050405020304" pitchFamily="18" charset="-78"/>
              </a:rPr>
              <a:t>www.alnap.org/resource/2517</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ان الغرض المحدد من هذه الدراسة يتمثل في تقديم المساعدات الإنسانية والحماية المادية المقدمة من قبل المجتمع الدولي في الاستجابة لأزمة راوندا. </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وقد سلطت الدراسة الضوء على تقييم الطرق التي فشلت في تلبية الحاجيات أثناء عملية الاستجابة الإنسانية</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إضافة إلى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التباين بين الجودة والكفاءة المهنية في قطاع العمل الإنساني.</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وكاستجابة لهذا التقييم جاء مشروع </a:t>
            </a:r>
            <a:r>
              <a:rPr lang="ar-TN" sz="1200" kern="1200" err="1" smtClean="0">
                <a:solidFill>
                  <a:schemeClr val="tx1"/>
                </a:solidFill>
                <a:effectLst/>
                <a:latin typeface="Traditional Arabic" panose="02020603050405020304" pitchFamily="18" charset="-78"/>
                <a:ea typeface="+mn-ea"/>
                <a:cs typeface="Traditional Arabic" panose="02020603050405020304" pitchFamily="18" charset="-78"/>
              </a:rPr>
              <a:t>اسفير</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 لتحسين الجودة والمساءلة في الاستجابة الإنسانية. </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يقوم التقييم المشترك للمساعدة الطارئة لرواندا باستخلاص الدروس من هذه التجربة ذات الصلة بحالات الطوارئ المعقدة فضلا عن العمليات الجارية في رواندا والمنطقة مثل الإنذار المبكر وإدارة الصراعات والاستعداد لتقديم المساعدات في حالات الطوارئ والانتقال من الإغاثة الى التأهيل والتنمية وذلك للاستفادة منها في المستقبل.</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marL="171450" indent="-171450" eaLnBrk="1" hangingPunct="1">
              <a:spcBef>
                <a:spcPct val="0"/>
              </a:spcBef>
              <a:buFont typeface="Arial" panose="020B0604020202020204" pitchFamily="34" charset="0"/>
              <a:buChar char="•"/>
              <a:defRPr/>
            </a:pPr>
            <a:endParaRPr lang="en-GB" altLang="en-US" smtClean="0">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6</a:t>
            </a:fld>
            <a:endParaRPr lang="en-GB">
              <a:solidFill>
                <a:prstClr val="black"/>
              </a:solidFill>
            </a:endParaRPr>
          </a:p>
        </p:txBody>
      </p:sp>
    </p:spTree>
    <p:extLst>
      <p:ext uri="{BB962C8B-B14F-4D97-AF65-F5344CB8AC3E}">
        <p14:creationId xmlns:p14="http://schemas.microsoft.com/office/powerpoint/2010/main" val="21357228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يعد تقرير الأول عن وضع أنظمة الشؤون الإنسانية لمحة طموحة للنظام الإنساني بأسره.</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بتكليف من </a:t>
            </a:r>
            <a:r>
              <a:rPr lang="ar-TN" sz="1200" kern="1200" err="1" smtClean="0">
                <a:solidFill>
                  <a:schemeClr val="tx1"/>
                </a:solidFill>
                <a:effectLst/>
                <a:latin typeface="Traditional Arabic" panose="02020603050405020304" pitchFamily="18" charset="-78"/>
                <a:ea typeface="+mn-ea"/>
                <a:cs typeface="Traditional Arabic" panose="02020603050405020304" pitchFamily="18" charset="-78"/>
              </a:rPr>
              <a:t>ألناب</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 وتأليف من إسهامات جهات مختلفة من العمل الانساني، يوضح التقرير ما يمكن العمل</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به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وما لا يمكن العمل به</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إضافة إلى أداء القطاع الإنساني خلال سنتي 2009 و2010. </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يمكن الاطلاع</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على التقرير</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عن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أنظمة الشؤون الإنسانية على الرابط التالي: </a:t>
            </a:r>
            <a:r>
              <a:rPr lang="en-GB" altLang="en-US" smtClean="0">
                <a:latin typeface="Traditional Arabic" panose="02020603050405020304" pitchFamily="18" charset="-78"/>
                <a:cs typeface="Traditional Arabic" panose="02020603050405020304" pitchFamily="18" charset="-78"/>
              </a:rPr>
              <a:t>www.alnap.org/resource/6565</a:t>
            </a:r>
          </a:p>
          <a:p>
            <a:pPr algn="r" rtl="1"/>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marL="0" indent="0" eaLnBrk="1" hangingPunct="1">
              <a:spcBef>
                <a:spcPct val="0"/>
              </a:spcBef>
              <a:buFontTx/>
              <a:buNone/>
            </a:pPr>
            <a:endParaRPr lang="en-GB" altLang="en-US" smtClean="0">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7</a:t>
            </a:fld>
            <a:endParaRPr lang="en-GB">
              <a:solidFill>
                <a:prstClr val="black"/>
              </a:solidFill>
            </a:endParaRPr>
          </a:p>
        </p:txBody>
      </p:sp>
    </p:spTree>
    <p:extLst>
      <p:ext uri="{BB962C8B-B14F-4D97-AF65-F5344CB8AC3E}">
        <p14:creationId xmlns:p14="http://schemas.microsoft.com/office/powerpoint/2010/main" val="10362121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تمرين فكري فردي:</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دع المشاركين يقدمون</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a:t>
            </a:r>
          </a:p>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تعريف فردية لكل من الجودة و المساءلة ثم اختر مجموعة من المشاركين للتعريف بالمصطلح الأول ومجموعة أخرى للتعريف بالمصطلح الثاني. أخيرا قم بالمرور الى الشريحة الموالية التي تحتوي على التعاريف.</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لا يوجد تعريف متفق عليه لكل من مصطلح الجودة والمساءلة في مجال العمل الإنساني ولكن هناك قيم ومبادئ مشتركة</a:t>
            </a:r>
            <a:r>
              <a:rPr lang="en-GB" sz="1200" kern="1200" smtClean="0">
                <a:solidFill>
                  <a:schemeClr val="tx1"/>
                </a:solidFill>
                <a:effectLst/>
                <a:latin typeface="Traditional Arabic" panose="02020603050405020304" pitchFamily="18" charset="-78"/>
                <a:ea typeface="+mn-ea"/>
                <a:cs typeface="Traditional Arabic" panose="02020603050405020304" pitchFamily="18" charset="-78"/>
              </a:rPr>
              <a:t>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والتي تعد أساسية للعمل الإنساني.</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هذه القيم والمبادئ المشتركة تمت ترجمتها</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إلى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مدونات السلوك والميثاق الإنساني والأطر الأخلاقية والمبادئ التوجيهية إضافة إلى النهج القائم على الحقوق وهلم جرا.</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8</a:t>
            </a:fld>
            <a:endParaRPr lang="en-GB">
              <a:solidFill>
                <a:prstClr val="black"/>
              </a:solidFill>
            </a:endParaRPr>
          </a:p>
        </p:txBody>
      </p:sp>
    </p:spTree>
    <p:extLst>
      <p:ext uri="{BB962C8B-B14F-4D97-AF65-F5344CB8AC3E}">
        <p14:creationId xmlns:p14="http://schemas.microsoft.com/office/powerpoint/2010/main" val="1225859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457200" rtl="1" eaLnBrk="1" fontAlgn="base" latinLnBrk="0" hangingPunct="1">
              <a:lnSpc>
                <a:spcPct val="100000"/>
              </a:lnSpc>
              <a:spcBef>
                <a:spcPct val="30000"/>
              </a:spcBef>
              <a:spcAft>
                <a:spcPct val="0"/>
              </a:spcAft>
              <a:buClrTx/>
              <a:buSzTx/>
              <a:buFontTx/>
              <a:buNone/>
              <a:tabLst/>
              <a:defRPr/>
            </a:pPr>
            <a:r>
              <a:rPr lang="ar-TN" smtClean="0">
                <a:latin typeface="Traditional Arabic" panose="02020603050405020304" pitchFamily="18" charset="-78"/>
                <a:cs typeface="Traditional Arabic" panose="02020603050405020304" pitchFamily="18" charset="-78"/>
              </a:rPr>
              <a:t>قم</a:t>
            </a:r>
            <a:r>
              <a:rPr lang="ar-TN" baseline="0" smtClean="0">
                <a:latin typeface="Traditional Arabic" panose="02020603050405020304" pitchFamily="18" charset="-78"/>
                <a:cs typeface="Traditional Arabic" panose="02020603050405020304" pitchFamily="18" charset="-78"/>
              </a:rPr>
              <a:t> بالشرح للمشاركين</a:t>
            </a:r>
            <a:r>
              <a:rPr lang="ar-TN" smtClean="0">
                <a:latin typeface="Traditional Arabic" panose="02020603050405020304" pitchFamily="18" charset="-78"/>
                <a:cs typeface="Traditional Arabic" panose="02020603050405020304" pitchFamily="18" charset="-78"/>
              </a:rPr>
              <a:t> بان هذه هي الطريقة التي يحدد بها </a:t>
            </a:r>
            <a:r>
              <a:rPr lang="ar-TN" err="1" smtClean="0">
                <a:latin typeface="Traditional Arabic" panose="02020603050405020304" pitchFamily="18" charset="-78"/>
                <a:cs typeface="Traditional Arabic" panose="02020603050405020304" pitchFamily="18" charset="-78"/>
              </a:rPr>
              <a:t>اسفير</a:t>
            </a:r>
            <a:r>
              <a:rPr lang="ar-TN" smtClean="0">
                <a:latin typeface="Traditional Arabic" panose="02020603050405020304" pitchFamily="18" charset="-78"/>
                <a:cs typeface="Traditional Arabic" panose="02020603050405020304" pitchFamily="18" charset="-78"/>
              </a:rPr>
              <a:t> الجودة وهي طريقة</a:t>
            </a:r>
            <a:r>
              <a:rPr lang="ar-TN" baseline="0" smtClean="0">
                <a:latin typeface="Traditional Arabic" panose="02020603050405020304" pitchFamily="18" charset="-78"/>
                <a:cs typeface="Traditional Arabic" panose="02020603050405020304" pitchFamily="18" charset="-78"/>
              </a:rPr>
              <a:t> </a:t>
            </a:r>
            <a:r>
              <a:rPr lang="ar-TN" smtClean="0">
                <a:latin typeface="Traditional Arabic" panose="02020603050405020304" pitchFamily="18" charset="-78"/>
                <a:cs typeface="Traditional Arabic" panose="02020603050405020304" pitchFamily="18" charset="-78"/>
              </a:rPr>
              <a:t>تعتمد على معايير تقييم لجنة المساعدة الإنمائية ومنظمة التعاون والتنمية في الميدان الاقتصادي.</a:t>
            </a:r>
            <a:endParaRPr lang="en-GB" sz="1200" kern="1200" noProof="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9</a:t>
            </a:fld>
            <a:endParaRPr lang="en-GB">
              <a:solidFill>
                <a:prstClr val="black"/>
              </a:solidFill>
            </a:endParaRPr>
          </a:p>
        </p:txBody>
      </p:sp>
    </p:spTree>
    <p:extLst>
      <p:ext uri="{BB962C8B-B14F-4D97-AF65-F5344CB8AC3E}">
        <p14:creationId xmlns:p14="http://schemas.microsoft.com/office/powerpoint/2010/main" val="31070138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pic>
        <p:nvPicPr>
          <p:cNvPr id="3" name="Picture 2"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sp>
        <p:nvSpPr>
          <p:cNvPr id="8"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smtClean="0"/>
              <a:t>Click to edit Master title style</a:t>
            </a:r>
            <a:endParaRPr lang="fr-CH" dirty="0"/>
          </a:p>
        </p:txBody>
      </p:sp>
      <p:sp>
        <p:nvSpPr>
          <p:cNvPr id="9" name="Subtitle 2"/>
          <p:cNvSpPr>
            <a:spLocks noGrp="1"/>
          </p:cNvSpPr>
          <p:nvPr>
            <p:ph type="subTitle" idx="1"/>
          </p:nvPr>
        </p:nvSpPr>
        <p:spPr>
          <a:xfrm>
            <a:off x="1381489" y="4052664"/>
            <a:ext cx="6400800" cy="1752600"/>
          </a:xfrm>
        </p:spPr>
        <p:txBody>
          <a:bodyPr>
            <a:normAutofit/>
          </a:bodyPr>
          <a:lstStyle>
            <a:lvl1pPr marL="0" indent="0" algn="ctr" rtl="1">
              <a:buNone/>
              <a:defRPr sz="4800" b="1" i="1">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H"/>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7782" y="266329"/>
            <a:ext cx="3028215" cy="1754168"/>
          </a:xfrm>
          <a:prstGeom prst="rect">
            <a:avLst/>
          </a:prstGeom>
        </p:spPr>
      </p:pic>
    </p:spTree>
    <p:extLst>
      <p:ext uri="{BB962C8B-B14F-4D97-AF65-F5344CB8AC3E}">
        <p14:creationId xmlns:p14="http://schemas.microsoft.com/office/powerpoint/2010/main" val="3440963926"/>
      </p:ext>
    </p:extLst>
  </p:cSld>
  <p:clrMapOvr>
    <a:masterClrMapping/>
  </p:clrMapOvr>
  <p:extLst mod="1">
    <p:ext uri="{DCECCB84-F9BA-43D5-87BE-67443E8EF086}">
      <p15:sldGuideLst xmlns=""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Footer only">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الأول "أ" : نبذة عن اسفير مواد اسفير التدريبية سنة 2015</a:t>
            </a:r>
            <a:endParaRPr lang="fr-CH"/>
          </a:p>
        </p:txBody>
      </p:sp>
    </p:spTree>
    <p:extLst>
      <p:ext uri="{BB962C8B-B14F-4D97-AF65-F5344CB8AC3E}">
        <p14:creationId xmlns:p14="http://schemas.microsoft.com/office/powerpoint/2010/main" val="2850212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le slide">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355977" y="6329599"/>
            <a:ext cx="4330824"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الأول "أ" : نبذة عن اسفير مواد اسفير التدريبية سنة 2015</a:t>
            </a:r>
            <a:endParaRPr lang="fr-CH"/>
          </a:p>
        </p:txBody>
      </p:sp>
      <p:sp>
        <p:nvSpPr>
          <p:cNvPr id="4"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smtClean="0"/>
              <a:t>Click to edit Master title style</a:t>
            </a:r>
            <a:endParaRPr lang="fr-CH" dirty="0"/>
          </a:p>
        </p:txBody>
      </p:sp>
    </p:spTree>
    <p:extLst>
      <p:ext uri="{BB962C8B-B14F-4D97-AF65-F5344CB8AC3E}">
        <p14:creationId xmlns:p14="http://schemas.microsoft.com/office/powerpoint/2010/main" val="713261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1_Body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الأول "أ" : نبذة عن اسفير مواد اسفير التدريبية سنة 2015</a:t>
            </a:r>
            <a:endParaRPr lang="fr-CH"/>
          </a:p>
        </p:txBody>
      </p:sp>
    </p:spTree>
    <p:extLst>
      <p:ext uri="{BB962C8B-B14F-4D97-AF65-F5344CB8AC3E}">
        <p14:creationId xmlns:p14="http://schemas.microsoft.com/office/powerpoint/2010/main" val="400235601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noProof="0" smtClean="0"/>
              <a:t>Click to edit Master title style</a:t>
            </a:r>
            <a:endParaRPr lang="ar-SA" noProof="0"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fld id="{0A9EFCD0-6524-4DE0-ADC3-27485BA09699}" type="datetime1">
              <a:rPr lang="ar-SA" smtClean="0"/>
              <a:t>10/08/1436</a:t>
            </a:fld>
            <a:endParaRPr lang="ar-S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pPr defTabSz="457200"/>
            <a:r>
              <a:rPr lang="ar-SA" smtClean="0"/>
              <a:t>الجزء الأول "أ" : نبذة عن اسفير مواد اسفير التدريبية سنة 2015</a:t>
            </a:r>
            <a:endParaRPr lang="en-GB" smtClean="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fld id="{3EBADB50-E105-4882-AFA7-902A74D85694}" type="slidenum">
              <a:rPr lang="ar-SA" smtClean="0"/>
              <a:pPr/>
              <a:t>‹#›</a:t>
            </a:fld>
            <a:endParaRPr lang="ar-SA" dirty="0"/>
          </a:p>
        </p:txBody>
      </p:sp>
    </p:spTree>
    <p:extLst>
      <p:ext uri="{BB962C8B-B14F-4D97-AF65-F5344CB8AC3E}">
        <p14:creationId xmlns:p14="http://schemas.microsoft.com/office/powerpoint/2010/main" val="4271227571"/>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5" r:id="rId3"/>
    <p:sldLayoutId id="2147483784" r:id="rId4"/>
  </p:sldLayoutIdLst>
  <p:timing>
    <p:tnLst>
      <p:par>
        <p:cTn id="1" dur="indefinite" restart="never" nodeType="tmRoot"/>
      </p:par>
    </p:tnLst>
  </p:timing>
  <p:hf sldNum="0" hdr="0" dt="0"/>
  <p:txStyles>
    <p:titleStyle>
      <a:lvl1pPr algn="r" defTabSz="914400" rtl="1" eaLnBrk="1" latinLnBrk="0" hangingPunct="1">
        <a:spcBef>
          <a:spcPct val="0"/>
        </a:spcBef>
        <a:buNone/>
        <a:defRPr sz="2800" b="1" kern="1200">
          <a:solidFill>
            <a:schemeClr val="tx1"/>
          </a:solidFill>
          <a:latin typeface="Traditional Arabic" panose="02020603050405020304" pitchFamily="18" charset="-78"/>
          <a:ea typeface="+mj-ea"/>
          <a:cs typeface="Traditional Arabic" panose="02020603050405020304" pitchFamily="18" charset="-78"/>
        </a:defRPr>
      </a:lvl1pPr>
    </p:titleStyle>
    <p:bodyStyle>
      <a:lvl1pPr marL="0" indent="0" algn="r" defTabSz="914400" rtl="1" eaLnBrk="1" latinLnBrk="0" hangingPunct="1">
        <a:spcBef>
          <a:spcPct val="20000"/>
        </a:spcBef>
        <a:buFont typeface="Arial" panose="020B0604020202020204" pitchFamily="34" charset="0"/>
        <a:buNone/>
        <a:defRPr sz="2200" kern="1200">
          <a:solidFill>
            <a:schemeClr val="tx1"/>
          </a:solidFill>
          <a:latin typeface="Traditional Arabic" panose="02020603050405020304" pitchFamily="18" charset="-78"/>
          <a:ea typeface="+mn-ea"/>
          <a:cs typeface="Traditional Arabic" panose="02020603050405020304" pitchFamily="18" charset="-78"/>
        </a:defRPr>
      </a:lvl1pPr>
      <a:lvl2pPr marL="742950" indent="-285750" algn="r" defTabSz="914400" rtl="1" eaLnBrk="1" latinLnBrk="0" hangingPunct="1">
        <a:spcBef>
          <a:spcPct val="20000"/>
        </a:spcBef>
        <a:buFont typeface="Arial" panose="020B0604020202020204" pitchFamily="34" charset="0"/>
        <a:buChar char="•"/>
        <a:defRPr sz="2200" kern="1200">
          <a:solidFill>
            <a:schemeClr val="tx1"/>
          </a:solidFill>
          <a:latin typeface="Traditional Arabic" panose="02020603050405020304" pitchFamily="18" charset="-78"/>
          <a:ea typeface="+mn-ea"/>
          <a:cs typeface="Traditional Arabic" panose="02020603050405020304" pitchFamily="18" charset="-78"/>
        </a:defRPr>
      </a:lvl2pPr>
      <a:lvl3pPr marL="1143000" indent="-228600" algn="r" defTabSz="914400" rtl="1" eaLnBrk="1" latinLnBrk="0" hangingPunct="1">
        <a:spcBef>
          <a:spcPct val="20000"/>
        </a:spcBef>
        <a:buFont typeface="Traditional Arabic" panose="02020603050405020304" pitchFamily="18" charset="-78"/>
        <a:buChar char="–"/>
        <a:defRPr sz="2200" kern="1200">
          <a:solidFill>
            <a:schemeClr val="tx1"/>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5.tmp"/><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6.tmp"/><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19.tm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21.tmp"/></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22.tmp"/></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24.tmp"/></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25.tmp"/></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6.tmp"/><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TN" dirty="0" smtClean="0"/>
              <a:t>مشروع </a:t>
            </a:r>
            <a:r>
              <a:rPr lang="ar-SA" dirty="0" err="1" smtClean="0"/>
              <a:t>اسفير</a:t>
            </a:r>
            <a:r>
              <a:rPr lang="ar-TN" dirty="0" smtClean="0"/>
              <a:t>: نظرة معمقة</a:t>
            </a:r>
            <a:endParaRPr lang="ar-SA" dirty="0"/>
          </a:p>
        </p:txBody>
      </p:sp>
      <p:sp>
        <p:nvSpPr>
          <p:cNvPr id="3" name="Subtitle 2"/>
          <p:cNvSpPr>
            <a:spLocks noGrp="1"/>
          </p:cNvSpPr>
          <p:nvPr>
            <p:ph type="subTitle" idx="1"/>
          </p:nvPr>
        </p:nvSpPr>
        <p:spPr>
          <a:xfrm>
            <a:off x="1771600" y="3764632"/>
            <a:ext cx="6400800" cy="1752600"/>
          </a:xfrm>
        </p:spPr>
        <p:txBody>
          <a:bodyPr/>
          <a:lstStyle/>
          <a:p>
            <a:r>
              <a:rPr lang="ar-SA" dirty="0"/>
              <a:t>ما هو </a:t>
            </a:r>
            <a:r>
              <a:rPr lang="ar-SA" dirty="0" err="1"/>
              <a:t>اسفير</a:t>
            </a:r>
            <a:r>
              <a:rPr lang="ar-SA" dirty="0" smtClean="0"/>
              <a:t>؟</a:t>
            </a:r>
            <a:endParaRPr lang="ar-SA" dirty="0"/>
          </a:p>
        </p:txBody>
      </p:sp>
      <p:sp>
        <p:nvSpPr>
          <p:cNvPr id="4" name="TextBox 3"/>
          <p:cNvSpPr txBox="1"/>
          <p:nvPr/>
        </p:nvSpPr>
        <p:spPr>
          <a:xfrm>
            <a:off x="2699792" y="6165304"/>
            <a:ext cx="5904656" cy="276999"/>
          </a:xfrm>
          <a:prstGeom prst="rect">
            <a:avLst/>
          </a:prstGeom>
          <a:noFill/>
        </p:spPr>
        <p:txBody>
          <a:bodyPr wrap="square" rtlCol="0">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a:t>
            </a:r>
            <a:r>
              <a:rPr lang="ar-SA"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a:solidFill>
                  <a:schemeClr val="bg1"/>
                </a:solidFill>
                <a:latin typeface="Traditional Arabic" panose="02020603050405020304" pitchFamily="18" charset="-78"/>
                <a:cs typeface="Traditional Arabic" panose="02020603050405020304" pitchFamily="18" charset="-78"/>
              </a:rPr>
              <a:t>أ" </a:t>
            </a:r>
            <a:r>
              <a:rPr lang="ar-TN" sz="1200" b="1" dirty="0">
                <a:solidFill>
                  <a:schemeClr val="bg1"/>
                </a:solidFill>
                <a:latin typeface="Traditional Arabic" panose="02020603050405020304" pitchFamily="18" charset="-78"/>
                <a:cs typeface="Traditional Arabic" panose="02020603050405020304" pitchFamily="18" charset="-78"/>
              </a:rPr>
              <a:t>2 </a:t>
            </a:r>
            <a:r>
              <a:rPr lang="ar-TN" sz="1200" b="1" dirty="0" smtClean="0">
                <a:solidFill>
                  <a:schemeClr val="bg1"/>
                </a:solidFill>
                <a:latin typeface="Traditional Arabic" panose="02020603050405020304" pitchFamily="18" charset="-78"/>
                <a:cs typeface="Traditional Arabic" panose="02020603050405020304" pitchFamily="18" charset="-78"/>
              </a:rPr>
              <a:t>: مشروع </a:t>
            </a:r>
            <a:r>
              <a:rPr lang="ar-TN" sz="1200" b="1" dirty="0" err="1" smtClean="0">
                <a:solidFill>
                  <a:schemeClr val="bg1"/>
                </a:solidFill>
                <a:latin typeface="Traditional Arabic" panose="02020603050405020304" pitchFamily="18" charset="-78"/>
                <a:cs typeface="Traditional Arabic" panose="02020603050405020304" pitchFamily="18" charset="-78"/>
              </a:rPr>
              <a:t>اسفير</a:t>
            </a:r>
            <a:r>
              <a:rPr lang="ar-TN" sz="1200" b="1" dirty="0" smtClean="0">
                <a:solidFill>
                  <a:schemeClr val="bg1"/>
                </a:solidFill>
                <a:latin typeface="Traditional Arabic" panose="02020603050405020304" pitchFamily="18" charset="-78"/>
                <a:cs typeface="Traditional Arabic" panose="02020603050405020304" pitchFamily="18" charset="-78"/>
              </a:rPr>
              <a:t>: نظرة معمقة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a:t>
            </a:r>
            <a:r>
              <a:rPr lang="ar-SA" sz="1200" b="1" dirty="0" smtClean="0">
                <a:solidFill>
                  <a:schemeClr val="bg1"/>
                </a:solidFill>
                <a:latin typeface="Traditional Arabic" panose="02020603050405020304" pitchFamily="18" charset="-78"/>
                <a:cs typeface="Traditional Arabic" panose="02020603050405020304" pitchFamily="18" charset="-78"/>
              </a:rPr>
              <a:t>التدريبية 2015</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528150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96" y="1196752"/>
            <a:ext cx="6645256" cy="4698819"/>
          </a:xfrm>
          <a:prstGeom prst="rect">
            <a:avLst/>
          </a:prstGeom>
        </p:spPr>
      </p:pic>
      <p:sp>
        <p:nvSpPr>
          <p:cNvPr id="2" name="Title 1"/>
          <p:cNvSpPr>
            <a:spLocks noGrp="1"/>
          </p:cNvSpPr>
          <p:nvPr>
            <p:ph type="title"/>
          </p:nvPr>
        </p:nvSpPr>
        <p:spPr/>
        <p:txBody>
          <a:bodyPr/>
          <a:lstStyle/>
          <a:p>
            <a:r>
              <a:rPr lang="ar-TN" smtClean="0">
                <a:solidFill>
                  <a:schemeClr val="tx2"/>
                </a:solidFill>
              </a:rPr>
              <a:t>المساءلة</a:t>
            </a:r>
            <a:endParaRPr lang="en-GB">
              <a:solidFill>
                <a:schemeClr val="tx2"/>
              </a:solidFill>
            </a:endParaRPr>
          </a:p>
        </p:txBody>
      </p:sp>
      <p:sp>
        <p:nvSpPr>
          <p:cNvPr id="3" name="Content Placeholder 2"/>
          <p:cNvSpPr>
            <a:spLocks noGrp="1"/>
          </p:cNvSpPr>
          <p:nvPr>
            <p:ph idx="1"/>
          </p:nvPr>
        </p:nvSpPr>
        <p:spPr>
          <a:xfrm>
            <a:off x="5580112" y="1369242"/>
            <a:ext cx="3106688" cy="4785722"/>
          </a:xfrm>
        </p:spPr>
        <p:txBody>
          <a:bodyPr/>
          <a:lstStyle/>
          <a:p>
            <a:pPr algn="r" rtl="1"/>
            <a:r>
              <a:rPr lang="ar-TN"/>
              <a:t>المساءلة </a:t>
            </a:r>
            <a:r>
              <a:rPr lang="ar-TN" smtClean="0"/>
              <a:t>هي </a:t>
            </a:r>
            <a:r>
              <a:rPr lang="ar-TN"/>
              <a:t>استخدام </a:t>
            </a:r>
            <a:r>
              <a:rPr lang="ar-TN" smtClean="0"/>
              <a:t>مسؤول من </a:t>
            </a:r>
            <a:r>
              <a:rPr lang="ar-TN"/>
              <a:t>قبل الوكالات الإنسانية </a:t>
            </a:r>
            <a:r>
              <a:rPr lang="ar-TN" smtClean="0"/>
              <a:t>للموارد </a:t>
            </a:r>
            <a:r>
              <a:rPr lang="ar-TN"/>
              <a:t>المتاحة لها</a:t>
            </a:r>
            <a:endParaRPr lang="en-GB"/>
          </a:p>
        </p:txBody>
      </p:sp>
      <p:sp>
        <p:nvSpPr>
          <p:cNvPr id="8" name="Rectangle 7"/>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5891989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TN" smtClean="0">
                <a:latin typeface="Traditional Arabic" panose="02020603050405020304" pitchFamily="18" charset="-78"/>
                <a:cs typeface="Traditional Arabic" panose="02020603050405020304" pitchFamily="18" charset="-78"/>
              </a:rPr>
              <a:t>مشروع </a:t>
            </a:r>
            <a:r>
              <a:rPr lang="ar-TN" err="1" smtClean="0">
                <a:latin typeface="Traditional Arabic" panose="02020603050405020304" pitchFamily="18" charset="-78"/>
                <a:cs typeface="Traditional Arabic" panose="02020603050405020304" pitchFamily="18" charset="-78"/>
              </a:rPr>
              <a:t>اسفير</a:t>
            </a:r>
            <a:endParaRPr lang="en-GB">
              <a:latin typeface="Traditional Arabic" panose="02020603050405020304" pitchFamily="18" charset="-78"/>
              <a:cs typeface="Traditional Arabic" panose="02020603050405020304" pitchFamily="18" charset="-78"/>
            </a:endParaRPr>
          </a:p>
        </p:txBody>
      </p:sp>
      <p:sp>
        <p:nvSpPr>
          <p:cNvPr id="4" name="Rectangle 3"/>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0450914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r" defTabSz="914400" rtl="1">
              <a:spcBef>
                <a:spcPts val="0"/>
              </a:spcBef>
            </a:pPr>
            <a:r>
              <a:rPr lang="ar-TN" dirty="0">
                <a:solidFill>
                  <a:schemeClr val="tx2"/>
                </a:solidFill>
                <a:ea typeface="+mn-ea"/>
              </a:rPr>
              <a:t>ما هو </a:t>
            </a:r>
            <a:r>
              <a:rPr lang="ar-TN" dirty="0" smtClean="0">
                <a:solidFill>
                  <a:schemeClr val="tx2"/>
                </a:solidFill>
                <a:ea typeface="+mn-ea"/>
              </a:rPr>
              <a:t>مشروع </a:t>
            </a:r>
            <a:r>
              <a:rPr lang="ar-TN" dirty="0" err="1" smtClean="0">
                <a:solidFill>
                  <a:schemeClr val="tx2"/>
                </a:solidFill>
                <a:ea typeface="+mn-ea"/>
              </a:rPr>
              <a:t>اسفير</a:t>
            </a:r>
            <a:r>
              <a:rPr lang="ar-TN" dirty="0">
                <a:solidFill>
                  <a:schemeClr val="tx2"/>
                </a:solidFill>
                <a:ea typeface="+mn-ea"/>
              </a:rPr>
              <a:t>؟</a:t>
            </a:r>
            <a:endParaRPr lang="en-GB" dirty="0">
              <a:solidFill>
                <a:schemeClr val="tx2"/>
              </a:solidFill>
              <a:ea typeface="+mn-ea"/>
            </a:endParaRPr>
          </a:p>
        </p:txBody>
      </p:sp>
      <p:sp>
        <p:nvSpPr>
          <p:cNvPr id="3" name="Content Placeholder 2"/>
          <p:cNvSpPr>
            <a:spLocks noGrp="1"/>
          </p:cNvSpPr>
          <p:nvPr>
            <p:ph idx="1"/>
          </p:nvPr>
        </p:nvSpPr>
        <p:spPr/>
        <p:txBody>
          <a:bodyPr/>
          <a:lstStyle/>
          <a:p>
            <a:pPr lvl="1" algn="r" rtl="1">
              <a:spcBef>
                <a:spcPts val="1500"/>
              </a:spcBef>
            </a:pPr>
            <a:r>
              <a:rPr lang="ar-TN" smtClean="0"/>
              <a:t>سنة 1997 – مجموعة من المنظمات غير الحكومية بمعية الحركة الدولية للصليب الأحمر والهلال الأحمر تسعى إلى تحسين جودة عملها أثناء استجابتها للكوارث وخضوعها إلى المساءلة.</a:t>
            </a:r>
          </a:p>
          <a:p>
            <a:pPr lvl="1" algn="r" rtl="1">
              <a:spcBef>
                <a:spcPts val="1500"/>
              </a:spcBef>
            </a:pPr>
            <a:r>
              <a:rPr lang="ar-TN" smtClean="0"/>
              <a:t>يضع دليل </a:t>
            </a:r>
            <a:r>
              <a:rPr lang="ar-TN" err="1" smtClean="0"/>
              <a:t>اسفير</a:t>
            </a:r>
            <a:r>
              <a:rPr lang="ar-TN" smtClean="0"/>
              <a:t> معايير واضحة توضح الأعمال التي من شأنها أن تكون إنسانية.</a:t>
            </a:r>
          </a:p>
          <a:p>
            <a:pPr lvl="1" algn="r" rtl="1">
              <a:spcBef>
                <a:spcPts val="1500"/>
              </a:spcBef>
            </a:pPr>
            <a:r>
              <a:rPr lang="ar-TN" smtClean="0"/>
              <a:t>يعرف الاستجابة الإنسانية على أنها تعنى بالحقوق الأساسية للسكان المتضررين من الكوارث والنزاعات.</a:t>
            </a:r>
            <a:endParaRPr lang="en-GB" smtClean="0"/>
          </a:p>
        </p:txBody>
      </p:sp>
      <p:sp>
        <p:nvSpPr>
          <p:cNvPr id="6" name="Rectangle 5"/>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0624806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ar-TN" smtClean="0">
                <a:solidFill>
                  <a:schemeClr val="tx2"/>
                </a:solidFill>
              </a:rPr>
              <a:t>أهم النقاط</a:t>
            </a:r>
            <a:endParaRPr lang="en-GB">
              <a:solidFill>
                <a:schemeClr val="tx2"/>
              </a:solidFill>
            </a:endParaRPr>
          </a:p>
        </p:txBody>
      </p:sp>
      <p:sp>
        <p:nvSpPr>
          <p:cNvPr id="8" name="Content Placeholder 7"/>
          <p:cNvSpPr>
            <a:spLocks noGrp="1"/>
          </p:cNvSpPr>
          <p:nvPr>
            <p:ph idx="1"/>
          </p:nvPr>
        </p:nvSpPr>
        <p:spPr>
          <a:xfrm>
            <a:off x="457200" y="1867176"/>
            <a:ext cx="4762872" cy="4287788"/>
          </a:xfrm>
        </p:spPr>
        <p:txBody>
          <a:bodyPr/>
          <a:lstStyle/>
          <a:p>
            <a:pPr marL="438150" indent="-342900">
              <a:spcBef>
                <a:spcPts val="2000"/>
              </a:spcBef>
              <a:buFont typeface="Arial" panose="020B0604020202020204" pitchFamily="34" charset="0"/>
              <a:buChar char="•"/>
            </a:pPr>
            <a:r>
              <a:rPr lang="ar-TN" smtClean="0"/>
              <a:t>الانسان </a:t>
            </a:r>
            <a:r>
              <a:rPr lang="ar-TN"/>
              <a:t>محور الاستجابة</a:t>
            </a:r>
            <a:endParaRPr lang="ar-TN" smtClean="0"/>
          </a:p>
          <a:p>
            <a:pPr marL="438150" indent="-342900">
              <a:spcBef>
                <a:spcPts val="2000"/>
              </a:spcBef>
              <a:buFont typeface="Arial" panose="020B0604020202020204" pitchFamily="34" charset="0"/>
              <a:buChar char="•"/>
            </a:pPr>
            <a:r>
              <a:rPr lang="ar-TN" smtClean="0"/>
              <a:t>قائم على الجودة</a:t>
            </a:r>
            <a:endParaRPr lang="en-GB"/>
          </a:p>
          <a:p>
            <a:pPr marL="438150" indent="-342900">
              <a:spcBef>
                <a:spcPts val="2000"/>
              </a:spcBef>
              <a:buFont typeface="Arial" panose="020B0604020202020204" pitchFamily="34" charset="0"/>
              <a:buChar char="•"/>
            </a:pPr>
            <a:r>
              <a:rPr lang="ar-TN" smtClean="0"/>
              <a:t>قائم على نهج الحقوق</a:t>
            </a:r>
          </a:p>
          <a:p>
            <a:pPr marL="457200" lvl="1" indent="0">
              <a:spcBef>
                <a:spcPts val="2000"/>
              </a:spcBef>
              <a:buNone/>
            </a:pPr>
            <a:endParaRPr lang="en-GB"/>
          </a:p>
          <a:p>
            <a:pPr marL="457200" lvl="1" indent="0">
              <a:spcBef>
                <a:spcPts val="2000"/>
              </a:spcBef>
              <a:buNone/>
            </a:pPr>
            <a:endParaRPr lang="en-GB"/>
          </a:p>
        </p:txBody>
      </p:sp>
      <p:grpSp>
        <p:nvGrpSpPr>
          <p:cNvPr id="15" name="Group 14"/>
          <p:cNvGrpSpPr/>
          <p:nvPr/>
        </p:nvGrpSpPr>
        <p:grpSpPr>
          <a:xfrm>
            <a:off x="5417804" y="1141695"/>
            <a:ext cx="3710597" cy="4872065"/>
            <a:chOff x="6146291" y="1200573"/>
            <a:chExt cx="2982109" cy="3915550"/>
          </a:xfrm>
        </p:grpSpPr>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88400" y="1200573"/>
              <a:ext cx="1440000" cy="10157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4" descr="http://www.sphereproject.org/silo/images/hc-cartoons-2-letouze-ii_180x12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8400" y="2291858"/>
              <a:ext cx="1440000" cy="1015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6" descr="http://www.sphereproject.org/silo/images/hc-cartoons-1_180x127.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46291" y="1783623"/>
              <a:ext cx="1440000" cy="1016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8" descr="http://www.sphereproject.org/silo/images/hc-cartoons-4-murtadha_180x127.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88400" y="3462106"/>
              <a:ext cx="1440000" cy="1016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0" descr="http://www.sphereproject.org/silo/images/hc-cartoons-5-letouze-i_180x127.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46291" y="4100294"/>
              <a:ext cx="1440000" cy="101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2" descr="http://www.sphereproject.org/silo/images/hc-cartoons-6-derenne_180x127.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46291" y="2920953"/>
              <a:ext cx="1440000" cy="1016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 name="Rectangle 16"/>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4686148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TN" smtClean="0">
                <a:solidFill>
                  <a:schemeClr val="tx2"/>
                </a:solidFill>
              </a:rPr>
              <a:t>ماهي عقيدة </a:t>
            </a:r>
            <a:r>
              <a:rPr lang="ar-TN" err="1" smtClean="0">
                <a:solidFill>
                  <a:schemeClr val="tx2"/>
                </a:solidFill>
              </a:rPr>
              <a:t>اسفير</a:t>
            </a:r>
            <a:r>
              <a:rPr lang="ar-TN" smtClean="0">
                <a:solidFill>
                  <a:schemeClr val="tx2"/>
                </a:solidFill>
              </a:rPr>
              <a:t> الأساسية؟</a:t>
            </a:r>
            <a:endParaRPr lang="en-GB">
              <a:solidFill>
                <a:schemeClr val="tx2"/>
              </a:solidFill>
            </a:endParaRPr>
          </a:p>
        </p:txBody>
      </p:sp>
      <p:sp>
        <p:nvSpPr>
          <p:cNvPr id="6" name="Content Placeholder 5"/>
          <p:cNvSpPr>
            <a:spLocks noGrp="1"/>
          </p:cNvSpPr>
          <p:nvPr>
            <p:ph idx="1"/>
          </p:nvPr>
        </p:nvSpPr>
        <p:spPr/>
        <p:txBody>
          <a:bodyPr/>
          <a:lstStyle/>
          <a:p>
            <a:pPr marL="633413" lvl="1" indent="-457200" algn="r" rtl="1">
              <a:spcBef>
                <a:spcPts val="2400"/>
              </a:spcBef>
              <a:buFont typeface="+mj-lt"/>
              <a:buAutoNum type="arabicPeriod"/>
            </a:pPr>
            <a:r>
              <a:rPr lang="ar-TN" smtClean="0"/>
              <a:t>يتمتع كافة المتضررين من الكوارث أو النزاعات بالحق في الحصول على المساعدة الإنساني.</a:t>
            </a:r>
          </a:p>
          <a:p>
            <a:pPr marL="633413" lvl="1" indent="-457200" algn="r" rtl="1">
              <a:spcBef>
                <a:spcPts val="2400"/>
              </a:spcBef>
              <a:buFont typeface="+mj-lt"/>
              <a:buAutoNum type="arabicPeriod"/>
            </a:pPr>
            <a:r>
              <a:rPr lang="ar-TN"/>
              <a:t>ينبغي اتخاذ جميع الخطوات الممكنة لتخفيف المعاناة الإنسانية الناجمة عن الكوارث أو </a:t>
            </a:r>
            <a:r>
              <a:rPr lang="ar-TN" smtClean="0"/>
              <a:t>النزاعات.</a:t>
            </a:r>
            <a:endParaRPr lang="en-GB"/>
          </a:p>
        </p:txBody>
      </p:sp>
      <p:sp>
        <p:nvSpPr>
          <p:cNvPr id="8" name="Rectangle 7"/>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9241348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TN" smtClean="0">
                <a:latin typeface="Traditional Arabic" panose="02020603050405020304" pitchFamily="18" charset="-78"/>
                <a:cs typeface="Traditional Arabic" panose="02020603050405020304" pitchFamily="18" charset="-78"/>
              </a:rPr>
              <a:t>دليل </a:t>
            </a:r>
            <a:r>
              <a:rPr lang="ar-TN" err="1" smtClean="0">
                <a:latin typeface="Traditional Arabic" panose="02020603050405020304" pitchFamily="18" charset="-78"/>
                <a:cs typeface="Traditional Arabic" panose="02020603050405020304" pitchFamily="18" charset="-78"/>
              </a:rPr>
              <a:t>اسفير</a:t>
            </a:r>
            <a:endParaRPr lang="en-GB">
              <a:latin typeface="Traditional Arabic" panose="02020603050405020304" pitchFamily="18" charset="-78"/>
              <a:cs typeface="Traditional Arabic" panose="02020603050405020304" pitchFamily="18" charset="-78"/>
            </a:endParaRPr>
          </a:p>
        </p:txBody>
      </p:sp>
      <p:sp>
        <p:nvSpPr>
          <p:cNvPr id="4" name="Rectangle 3"/>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844868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1680" y="1324131"/>
            <a:ext cx="5414633" cy="4480530"/>
          </a:xfrm>
          <a:prstGeom prst="rect">
            <a:avLst/>
          </a:prstGeom>
        </p:spPr>
      </p:pic>
      <p:sp>
        <p:nvSpPr>
          <p:cNvPr id="2" name="Title 1"/>
          <p:cNvSpPr>
            <a:spLocks noGrp="1"/>
          </p:cNvSpPr>
          <p:nvPr>
            <p:ph type="title"/>
          </p:nvPr>
        </p:nvSpPr>
        <p:spPr/>
        <p:txBody>
          <a:bodyPr/>
          <a:lstStyle/>
          <a:p>
            <a:r>
              <a:rPr lang="ar-TN" smtClean="0">
                <a:solidFill>
                  <a:schemeClr val="tx2"/>
                </a:solidFill>
              </a:rPr>
              <a:t>أجزاء الدليل</a:t>
            </a:r>
            <a:endParaRPr lang="en-GB">
              <a:solidFill>
                <a:schemeClr val="tx2"/>
              </a:solidFill>
            </a:endParaRPr>
          </a:p>
        </p:txBody>
      </p:sp>
      <p:sp>
        <p:nvSpPr>
          <p:cNvPr id="3" name="Content Placeholder 2"/>
          <p:cNvSpPr>
            <a:spLocks noGrp="1"/>
          </p:cNvSpPr>
          <p:nvPr>
            <p:ph idx="1"/>
          </p:nvPr>
        </p:nvSpPr>
        <p:spPr>
          <a:xfrm>
            <a:off x="5796136" y="1312818"/>
            <a:ext cx="2871193" cy="892046"/>
          </a:xfrm>
        </p:spPr>
        <p:txBody>
          <a:bodyPr/>
          <a:lstStyle/>
          <a:p>
            <a:pPr marL="0" indent="0" algn="r" rtl="1">
              <a:buNone/>
            </a:pPr>
            <a:r>
              <a:rPr lang="ar-TN" b="1" smtClean="0"/>
              <a:t>وضع المبادئ موضع التنفيذ:</a:t>
            </a:r>
          </a:p>
          <a:p>
            <a:pPr marL="0" indent="0" algn="r" rtl="1">
              <a:buNone/>
            </a:pPr>
            <a:r>
              <a:rPr lang="ar-TN" b="1" smtClean="0"/>
              <a:t>أربعة فصول تقنية</a:t>
            </a:r>
          </a:p>
          <a:p>
            <a:endParaRPr lang="en-GB" b="1"/>
          </a:p>
        </p:txBody>
      </p:sp>
      <p:sp>
        <p:nvSpPr>
          <p:cNvPr id="5" name="Content Placeholder 2"/>
          <p:cNvSpPr txBox="1">
            <a:spLocks/>
          </p:cNvSpPr>
          <p:nvPr/>
        </p:nvSpPr>
        <p:spPr>
          <a:xfrm rot="16200000">
            <a:off x="-969664" y="4033224"/>
            <a:ext cx="3578484" cy="49782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buClr>
                <a:srgbClr val="1F497D"/>
              </a:buClr>
            </a:pPr>
            <a:r>
              <a:rPr lang="ar-TN" b="1" smtClean="0">
                <a:solidFill>
                  <a:schemeClr val="accent1"/>
                </a:solidFill>
                <a:latin typeface="Traditional Arabic" panose="02020603050405020304" pitchFamily="18" charset="-78"/>
                <a:cs typeface="Traditional Arabic" panose="02020603050405020304" pitchFamily="18" charset="-78"/>
              </a:rPr>
              <a:t>الحق في الحياة بكرامة </a:t>
            </a:r>
            <a:endParaRPr lang="en-GB" b="1">
              <a:solidFill>
                <a:schemeClr val="accent1"/>
              </a:solidFill>
              <a:latin typeface="Traditional Arabic" panose="02020603050405020304" pitchFamily="18" charset="-78"/>
              <a:cs typeface="Traditional Arabic" panose="02020603050405020304" pitchFamily="18" charset="-78"/>
            </a:endParaRPr>
          </a:p>
        </p:txBody>
      </p:sp>
      <p:sp>
        <p:nvSpPr>
          <p:cNvPr id="9" name="Rectangle 8"/>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733513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smtClean="0">
                <a:solidFill>
                  <a:schemeClr val="tx2"/>
                </a:solidFill>
              </a:rPr>
              <a:t>العلاقة بين مكونات دليل </a:t>
            </a:r>
            <a:r>
              <a:rPr lang="ar-TN" err="1" smtClean="0">
                <a:solidFill>
                  <a:schemeClr val="tx2"/>
                </a:solidFill>
              </a:rPr>
              <a:t>اسفير</a:t>
            </a:r>
            <a:endParaRPr lang="en-GB">
              <a:solidFill>
                <a:schemeClr val="tx2"/>
              </a:solidFill>
            </a:endParaRPr>
          </a:p>
        </p:txBody>
      </p:sp>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1548033"/>
            <a:ext cx="6768752" cy="3969199"/>
          </a:xfrm>
          <a:prstGeom prst="rect">
            <a:avLst/>
          </a:prstGeom>
        </p:spPr>
      </p:pic>
      <p:sp>
        <p:nvSpPr>
          <p:cNvPr id="7" name="Rectangle 6"/>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5303617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TN" smtClean="0">
                <a:solidFill>
                  <a:schemeClr val="tx2"/>
                </a:solidFill>
              </a:rPr>
              <a:t>المواضيع التي ستشتغل عليها</a:t>
            </a:r>
            <a:endParaRPr lang="en-GB">
              <a:solidFill>
                <a:schemeClr val="tx2"/>
              </a:solidFill>
            </a:endParaRPr>
          </a:p>
        </p:txBody>
      </p:sp>
      <p:sp>
        <p:nvSpPr>
          <p:cNvPr id="3" name="Content Placeholder 2"/>
          <p:cNvSpPr>
            <a:spLocks noGrp="1"/>
          </p:cNvSpPr>
          <p:nvPr>
            <p:ph idx="1"/>
          </p:nvPr>
        </p:nvSpPr>
        <p:spPr>
          <a:xfrm>
            <a:off x="2843808" y="1369242"/>
            <a:ext cx="5842992" cy="4785722"/>
          </a:xfrm>
        </p:spPr>
        <p:txBody>
          <a:bodyPr/>
          <a:lstStyle/>
          <a:p>
            <a:pPr algn="r" rtl="1">
              <a:spcBef>
                <a:spcPts val="500"/>
              </a:spcBef>
            </a:pPr>
            <a:r>
              <a:rPr lang="ar-TN" sz="1800" smtClean="0"/>
              <a:t>ابحث عن هذه المواضيع في الدليل وعيّنها حتى تستطيع الرجوع إليها لاحقا </a:t>
            </a:r>
            <a:r>
              <a:rPr lang="fr-CH" sz="1800" smtClean="0"/>
              <a:t>  </a:t>
            </a:r>
            <a:endParaRPr lang="en-GB" sz="1800"/>
          </a:p>
          <a:p>
            <a:pPr lvl="1" algn="r" rtl="1">
              <a:spcBef>
                <a:spcPts val="500"/>
              </a:spcBef>
              <a:tabLst>
                <a:tab pos="4479925" algn="l"/>
              </a:tabLst>
            </a:pPr>
            <a:r>
              <a:rPr lang="ar-TN" sz="1800" smtClean="0"/>
              <a:t>المواضيع المتشعبة </a:t>
            </a:r>
            <a:r>
              <a:rPr lang="en-GB" sz="1800" smtClean="0"/>
              <a:t>....</a:t>
            </a:r>
            <a:r>
              <a:rPr lang="ar-TN" sz="1800" smtClean="0"/>
              <a:t>...........</a:t>
            </a:r>
            <a:r>
              <a:rPr lang="en-GB" sz="1800" smtClean="0"/>
              <a:t>................	</a:t>
            </a:r>
            <a:r>
              <a:rPr lang="ar-TN" sz="1800" smtClean="0"/>
              <a:t>ص. 13</a:t>
            </a:r>
            <a:endParaRPr lang="en-GB" sz="1800"/>
          </a:p>
          <a:p>
            <a:pPr lvl="1" algn="r" rtl="1">
              <a:spcBef>
                <a:spcPts val="500"/>
              </a:spcBef>
              <a:tabLst>
                <a:tab pos="4479925" algn="l"/>
              </a:tabLst>
            </a:pPr>
            <a:r>
              <a:rPr lang="ar-TN" sz="1800" smtClean="0"/>
              <a:t>الميثاق الإنساني</a:t>
            </a:r>
            <a:r>
              <a:rPr lang="en-GB" sz="1800" smtClean="0"/>
              <a:t>.............</a:t>
            </a:r>
            <a:r>
              <a:rPr lang="ar-TN" sz="1800" smtClean="0"/>
              <a:t>.....................</a:t>
            </a:r>
            <a:r>
              <a:rPr lang="en-GB" sz="1800" smtClean="0"/>
              <a:t>	</a:t>
            </a:r>
            <a:r>
              <a:rPr lang="ar-TN" sz="1800" smtClean="0"/>
              <a:t>ص. 18</a:t>
            </a:r>
            <a:endParaRPr lang="en-GB" sz="1800"/>
          </a:p>
          <a:p>
            <a:pPr lvl="1" algn="r" rtl="1">
              <a:spcBef>
                <a:spcPts val="500"/>
              </a:spcBef>
              <a:tabLst>
                <a:tab pos="4479925" algn="l"/>
              </a:tabLst>
            </a:pPr>
            <a:r>
              <a:rPr lang="ar-TN" sz="1800" smtClean="0"/>
              <a:t>مبادئ الحماية</a:t>
            </a:r>
            <a:r>
              <a:rPr lang="en-GB" sz="1800" smtClean="0"/>
              <a:t>...............</a:t>
            </a:r>
            <a:r>
              <a:rPr lang="ar-TN" sz="1800" smtClean="0"/>
              <a:t>.......................</a:t>
            </a:r>
            <a:r>
              <a:rPr lang="en-GB" sz="1800" smtClean="0"/>
              <a:t>	</a:t>
            </a:r>
            <a:r>
              <a:rPr lang="ar-TN" sz="1800" smtClean="0"/>
              <a:t>ص. 26</a:t>
            </a:r>
            <a:endParaRPr lang="en-GB" sz="1800"/>
          </a:p>
          <a:p>
            <a:pPr lvl="1" algn="r" rtl="1">
              <a:spcBef>
                <a:spcPts val="500"/>
              </a:spcBef>
              <a:tabLst>
                <a:tab pos="4479925" algn="l"/>
              </a:tabLst>
            </a:pPr>
            <a:r>
              <a:rPr lang="ar-TN" sz="1800" smtClean="0"/>
              <a:t>المعايير الأساسية...........</a:t>
            </a:r>
            <a:r>
              <a:rPr lang="en-GB" sz="1800" smtClean="0"/>
              <a:t>......................	</a:t>
            </a:r>
            <a:r>
              <a:rPr lang="ar-TN" sz="1800" smtClean="0"/>
              <a:t>ص. 48</a:t>
            </a:r>
            <a:endParaRPr lang="en-GB" sz="1800"/>
          </a:p>
          <a:p>
            <a:pPr lvl="1" algn="r" rtl="1">
              <a:spcBef>
                <a:spcPts val="500"/>
              </a:spcBef>
              <a:tabLst>
                <a:tab pos="4479925" algn="l"/>
              </a:tabLst>
            </a:pPr>
            <a:r>
              <a:rPr lang="ar-TN" sz="1800" smtClean="0"/>
              <a:t>قواعد السلوك..................</a:t>
            </a:r>
            <a:r>
              <a:rPr lang="en-GB" sz="1800" smtClean="0"/>
              <a:t>....................	</a:t>
            </a:r>
            <a:r>
              <a:rPr lang="ar-TN" sz="1800" smtClean="0"/>
              <a:t>ص. 352</a:t>
            </a:r>
            <a:endParaRPr lang="en-GB" sz="1800"/>
          </a:p>
          <a:p>
            <a:pPr lvl="1" algn="r" rtl="1">
              <a:spcBef>
                <a:spcPts val="500"/>
              </a:spcBef>
              <a:tabLst>
                <a:tab pos="4479925" algn="l"/>
              </a:tabLst>
            </a:pPr>
            <a:r>
              <a:rPr lang="ar-TN" sz="1800" smtClean="0"/>
              <a:t>الفصول التقنية الأربعة :</a:t>
            </a:r>
            <a:endParaRPr lang="en-GB" sz="1800" smtClean="0"/>
          </a:p>
          <a:p>
            <a:pPr lvl="2" algn="r" rtl="1">
              <a:spcBef>
                <a:spcPts val="500"/>
              </a:spcBef>
              <a:tabLst>
                <a:tab pos="4479925" algn="l"/>
              </a:tabLst>
            </a:pPr>
            <a:r>
              <a:rPr lang="ar-TN" sz="1800" smtClean="0"/>
              <a:t>الماء </a:t>
            </a:r>
            <a:r>
              <a:rPr lang="en-GB" sz="1800" smtClean="0"/>
              <a:t>..</a:t>
            </a:r>
            <a:r>
              <a:rPr lang="ar-TN" sz="1800" smtClean="0"/>
              <a:t>...........</a:t>
            </a:r>
            <a:r>
              <a:rPr lang="en-GB" sz="1800" smtClean="0"/>
              <a:t>............................ </a:t>
            </a:r>
            <a:r>
              <a:rPr lang="en-GB" sz="1800"/>
              <a:t>	</a:t>
            </a:r>
            <a:r>
              <a:rPr lang="ar-TN" sz="1800"/>
              <a:t>ص. </a:t>
            </a:r>
            <a:r>
              <a:rPr lang="ar-TN" sz="1800" smtClean="0"/>
              <a:t>78   </a:t>
            </a:r>
            <a:endParaRPr lang="en-GB" sz="1800"/>
          </a:p>
          <a:p>
            <a:pPr lvl="2" algn="r" rtl="1">
              <a:spcBef>
                <a:spcPts val="500"/>
              </a:spcBef>
              <a:tabLst>
                <a:tab pos="4479925" algn="l"/>
              </a:tabLst>
            </a:pPr>
            <a:r>
              <a:rPr lang="ar-TN" sz="1800" smtClean="0"/>
              <a:t>الأمن الغذائي والتغذية</a:t>
            </a:r>
            <a:r>
              <a:rPr lang="en-GB" sz="1800" smtClean="0"/>
              <a:t> </a:t>
            </a:r>
            <a:r>
              <a:rPr lang="ar-TN" sz="1800" smtClean="0"/>
              <a:t>.</a:t>
            </a:r>
            <a:r>
              <a:rPr lang="en-GB" sz="1800" smtClean="0"/>
              <a:t>..................	</a:t>
            </a:r>
            <a:r>
              <a:rPr lang="ar-TN" sz="1800" smtClean="0"/>
              <a:t>ص. 134</a:t>
            </a:r>
            <a:endParaRPr lang="en-GB" sz="1800"/>
          </a:p>
          <a:p>
            <a:pPr lvl="2" algn="r" rtl="1">
              <a:spcBef>
                <a:spcPts val="500"/>
              </a:spcBef>
              <a:tabLst>
                <a:tab pos="4479925" algn="l"/>
              </a:tabLst>
            </a:pPr>
            <a:r>
              <a:rPr lang="ar-TN" sz="1800" smtClean="0"/>
              <a:t>المأوى</a:t>
            </a:r>
            <a:r>
              <a:rPr lang="en-GB" sz="1800" smtClean="0"/>
              <a:t> </a:t>
            </a:r>
            <a:r>
              <a:rPr lang="ar-TN" sz="1800" smtClean="0"/>
              <a:t>........</a:t>
            </a:r>
            <a:r>
              <a:rPr lang="en-GB" sz="1800" smtClean="0"/>
              <a:t>.............................. 	</a:t>
            </a:r>
            <a:r>
              <a:rPr lang="ar-TN" sz="1800" smtClean="0"/>
              <a:t>ص. 232   </a:t>
            </a:r>
            <a:endParaRPr lang="en-GB" sz="1800"/>
          </a:p>
          <a:p>
            <a:pPr lvl="2" algn="r" rtl="1">
              <a:spcBef>
                <a:spcPts val="500"/>
              </a:spcBef>
              <a:tabLst>
                <a:tab pos="4479925" algn="l"/>
              </a:tabLst>
            </a:pPr>
            <a:r>
              <a:rPr lang="ar-TN" sz="1800" smtClean="0"/>
              <a:t>الصحة</a:t>
            </a:r>
            <a:r>
              <a:rPr lang="en-GB" sz="1800" smtClean="0"/>
              <a:t> </a:t>
            </a:r>
            <a:r>
              <a:rPr lang="ar-TN" sz="1800" smtClean="0"/>
              <a:t>.......</a:t>
            </a:r>
            <a:r>
              <a:rPr lang="en-GB" sz="1800" smtClean="0"/>
              <a:t>................................ 	</a:t>
            </a:r>
            <a:r>
              <a:rPr lang="ar-TN" sz="1800" smtClean="0"/>
              <a:t>ص. 276</a:t>
            </a:r>
            <a:endParaRPr lang="en-GB" sz="1800"/>
          </a:p>
          <a:p>
            <a:pPr lvl="1" algn="r" rtl="1">
              <a:spcBef>
                <a:spcPts val="500"/>
              </a:spcBef>
              <a:tabLst>
                <a:tab pos="4479925" algn="l"/>
              </a:tabLst>
            </a:pPr>
            <a:r>
              <a:rPr lang="ar-TN" sz="1800" smtClean="0"/>
              <a:t>الاختصارات </a:t>
            </a:r>
            <a:r>
              <a:rPr lang="en-GB" sz="1800" smtClean="0"/>
              <a:t> </a:t>
            </a:r>
            <a:r>
              <a:rPr lang="ar-TN" sz="1800" smtClean="0"/>
              <a:t>...</a:t>
            </a:r>
            <a:r>
              <a:rPr lang="en-GB" sz="1800" smtClean="0"/>
              <a:t>..................................... 	</a:t>
            </a:r>
            <a:r>
              <a:rPr lang="ar-TN" sz="1800" smtClean="0"/>
              <a:t>ص. 361</a:t>
            </a:r>
            <a:endParaRPr lang="en-GB" sz="180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584" y="1517637"/>
            <a:ext cx="2617977" cy="3711563"/>
          </a:xfrm>
          <a:prstGeom prst="rect">
            <a:avLst/>
          </a:prstGeom>
          <a:ln w="6350">
            <a:solidFill>
              <a:schemeClr val="accent1"/>
            </a:solidFill>
          </a:ln>
        </p:spPr>
      </p:pic>
      <p:sp>
        <p:nvSpPr>
          <p:cNvPr id="7" name="Rectangle 6"/>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167254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TN" smtClean="0">
                <a:solidFill>
                  <a:schemeClr val="tx2"/>
                </a:solidFill>
              </a:rPr>
              <a:t>مشروع </a:t>
            </a:r>
            <a:r>
              <a:rPr lang="ar-TN" err="1" smtClean="0">
                <a:solidFill>
                  <a:schemeClr val="tx2"/>
                </a:solidFill>
              </a:rPr>
              <a:t>اسفير</a:t>
            </a:r>
            <a:endParaRPr lang="en-GB">
              <a:solidFill>
                <a:schemeClr val="tx2"/>
              </a:solidFill>
            </a:endParaRPr>
          </a:p>
        </p:txBody>
      </p:sp>
      <p:pic>
        <p:nvPicPr>
          <p:cNvPr id="7" name="Picture 6" descr="standards.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flipH="1">
            <a:off x="0" y="60004"/>
            <a:ext cx="1031799" cy="900000"/>
          </a:xfrm>
          <a:prstGeom prst="rect">
            <a:avLst/>
          </a:prstGeom>
        </p:spPr>
      </p:pic>
      <p:pic>
        <p:nvPicPr>
          <p:cNvPr id="5" name="Picture 4"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3030" y="1179054"/>
            <a:ext cx="6619370" cy="4842234"/>
          </a:xfrm>
          <a:prstGeom prst="rect">
            <a:avLst/>
          </a:prstGeom>
        </p:spPr>
      </p:pic>
      <p:sp>
        <p:nvSpPr>
          <p:cNvPr id="8" name="Rectangle 7"/>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882928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TN" dirty="0" smtClean="0"/>
              <a:t>نشأة مبادرة الجودة والمساءلة</a:t>
            </a:r>
            <a:endParaRPr lang="en-GB" dirty="0"/>
          </a:p>
        </p:txBody>
      </p:sp>
      <p:sp>
        <p:nvSpPr>
          <p:cNvPr id="3" name="Rectangle 2"/>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3320422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TN" sz="2600" smtClean="0">
                <a:solidFill>
                  <a:schemeClr val="tx2"/>
                </a:solidFill>
              </a:rPr>
              <a:t>المبادئ الثلاثة التي يقوم عليها الميثاق الإنساني</a:t>
            </a:r>
            <a:endParaRPr lang="en-GB" sz="2600">
              <a:solidFill>
                <a:schemeClr val="tx2"/>
              </a:solidFill>
            </a:endParaRPr>
          </a:p>
        </p:txBody>
      </p:sp>
      <p:pic>
        <p:nvPicPr>
          <p:cNvPr id="13" name="Picture 12" descr="charter.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flipH="1">
            <a:off x="0" y="59147"/>
            <a:ext cx="1031799" cy="900000"/>
          </a:xfrm>
          <a:prstGeom prst="rect">
            <a:avLst/>
          </a:prstGeom>
        </p:spPr>
      </p:pic>
      <p:pic>
        <p:nvPicPr>
          <p:cNvPr id="3" name="Picture 2"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2433" y="1412776"/>
            <a:ext cx="7884368" cy="4132067"/>
          </a:xfrm>
          <a:prstGeom prst="rect">
            <a:avLst/>
          </a:prstGeom>
        </p:spPr>
      </p:pic>
      <p:sp>
        <p:nvSpPr>
          <p:cNvPr id="6" name="Rectangle 5"/>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4365056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pPr algn="r" rtl="1"/>
            <a:r>
              <a:rPr lang="ar-TN" smtClean="0">
                <a:solidFill>
                  <a:schemeClr val="tx2"/>
                </a:solidFill>
              </a:rPr>
              <a:t>مشروع </a:t>
            </a:r>
            <a:r>
              <a:rPr lang="ar-TN" err="1" smtClean="0">
                <a:solidFill>
                  <a:schemeClr val="tx2"/>
                </a:solidFill>
              </a:rPr>
              <a:t>اسفير</a:t>
            </a:r>
            <a:endParaRPr lang="en-GB">
              <a:solidFill>
                <a:schemeClr val="tx2"/>
              </a:solidFill>
            </a:endParaRPr>
          </a:p>
        </p:txBody>
      </p:sp>
      <p:pic>
        <p:nvPicPr>
          <p:cNvPr id="8" name="Picture 7" descr="standards.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flipH="1">
            <a:off x="-1410" y="60004"/>
            <a:ext cx="1031799" cy="900000"/>
          </a:xfrm>
          <a:prstGeom prst="rect">
            <a:avLst/>
          </a:prstGeom>
        </p:spPr>
      </p:pic>
      <p:pic>
        <p:nvPicPr>
          <p:cNvPr id="3" name="Picture 2"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5656" y="1081760"/>
            <a:ext cx="6545065" cy="4978460"/>
          </a:xfrm>
          <a:prstGeom prst="rect">
            <a:avLst/>
          </a:prstGeom>
        </p:spPr>
      </p:pic>
      <p:sp>
        <p:nvSpPr>
          <p:cNvPr id="7" name="Rectangle 6"/>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445916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TN" smtClean="0">
                <a:solidFill>
                  <a:schemeClr val="tx2"/>
                </a:solidFill>
              </a:rPr>
              <a:t>ماذا نعني بمبادئ الحماية</a:t>
            </a:r>
            <a:endParaRPr lang="en-GB">
              <a:solidFill>
                <a:schemeClr val="tx2"/>
              </a:solidFill>
            </a:endParaRPr>
          </a:p>
        </p:txBody>
      </p:sp>
      <p:sp>
        <p:nvSpPr>
          <p:cNvPr id="3" name="Content Placeholder 2"/>
          <p:cNvSpPr>
            <a:spLocks noGrp="1"/>
          </p:cNvSpPr>
          <p:nvPr>
            <p:ph idx="1"/>
          </p:nvPr>
        </p:nvSpPr>
        <p:spPr/>
        <p:txBody>
          <a:bodyPr/>
          <a:lstStyle/>
          <a:p>
            <a:r>
              <a:rPr lang="ar-TN" i="1" dirty="0" smtClean="0">
                <a:solidFill>
                  <a:srgbClr val="579305"/>
                </a:solidFill>
              </a:rPr>
              <a:t>« تعنى </a:t>
            </a:r>
            <a:r>
              <a:rPr lang="ar-TN" i="1" dirty="0">
                <a:solidFill>
                  <a:srgbClr val="579305"/>
                </a:solidFill>
              </a:rPr>
              <a:t>الحماية بسلامة المتضررين من الكوارث أو النزاعات </a:t>
            </a:r>
            <a:r>
              <a:rPr lang="ar-TN" i="1" dirty="0" smtClean="0">
                <a:solidFill>
                  <a:srgbClr val="579305"/>
                </a:solidFill>
              </a:rPr>
              <a:t>المسلحة</a:t>
            </a:r>
            <a:r>
              <a:rPr lang="ar-TN" i="1" dirty="0">
                <a:solidFill>
                  <a:srgbClr val="579305"/>
                </a:solidFill>
              </a:rPr>
              <a:t>، وكرامتهم </a:t>
            </a:r>
            <a:r>
              <a:rPr lang="ar-TN" i="1" dirty="0" smtClean="0">
                <a:solidFill>
                  <a:srgbClr val="579305"/>
                </a:solidFill>
              </a:rPr>
              <a:t>وحقوقهم ».</a:t>
            </a:r>
          </a:p>
          <a:p>
            <a:endParaRPr lang="ar-TN" i="1" dirty="0">
              <a:solidFill>
                <a:srgbClr val="579305"/>
              </a:solidFill>
            </a:endParaRPr>
          </a:p>
          <a:p>
            <a:r>
              <a:rPr lang="ar-TN" i="1" dirty="0" smtClean="0"/>
              <a:t>دليل </a:t>
            </a:r>
            <a:r>
              <a:rPr lang="ar-TN" i="1" dirty="0" err="1" smtClean="0"/>
              <a:t>اسفير</a:t>
            </a:r>
            <a:r>
              <a:rPr lang="ar-TN" i="1" dirty="0" smtClean="0"/>
              <a:t>، الصفحة 27</a:t>
            </a:r>
            <a:endParaRPr lang="en-GB" i="1" dirty="0"/>
          </a:p>
        </p:txBody>
      </p:sp>
      <p:sp>
        <p:nvSpPr>
          <p:cNvPr id="6" name="Rectangle 5"/>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852545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TN" smtClean="0">
                <a:solidFill>
                  <a:schemeClr val="tx2"/>
                </a:solidFill>
              </a:rPr>
              <a:t>مبادئ الحماية الأربعة</a:t>
            </a:r>
            <a:endParaRPr lang="en-GB">
              <a:solidFill>
                <a:schemeClr val="tx2"/>
              </a:solidFill>
            </a:endParaRPr>
          </a:p>
        </p:txBody>
      </p:sp>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1412776"/>
            <a:ext cx="7218481" cy="4033448"/>
          </a:xfrm>
          <a:prstGeom prst="rect">
            <a:avLst/>
          </a:prstGeom>
        </p:spPr>
      </p:pic>
      <p:sp>
        <p:nvSpPr>
          <p:cNvPr id="5" name="Rectangle 4"/>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7290087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pPr algn="r" rtl="1"/>
            <a:r>
              <a:rPr lang="ar-TN" smtClean="0">
                <a:solidFill>
                  <a:schemeClr val="tx2"/>
                </a:solidFill>
              </a:rPr>
              <a:t>مشر</a:t>
            </a:r>
            <a:r>
              <a:rPr lang="en-GB" smtClean="0">
                <a:solidFill>
                  <a:schemeClr val="tx2"/>
                </a:solidFill>
              </a:rPr>
              <a:t> </a:t>
            </a:r>
            <a:r>
              <a:rPr lang="ar-TN" smtClean="0">
                <a:solidFill>
                  <a:schemeClr val="tx2"/>
                </a:solidFill>
              </a:rPr>
              <a:t>وع </a:t>
            </a:r>
            <a:r>
              <a:rPr lang="ar-TN" err="1" smtClean="0">
                <a:solidFill>
                  <a:schemeClr val="tx2"/>
                </a:solidFill>
              </a:rPr>
              <a:t>اسفير</a:t>
            </a:r>
            <a:endParaRPr lang="en-GB">
              <a:solidFill>
                <a:schemeClr val="tx2"/>
              </a:solidFill>
            </a:endParaRPr>
          </a:p>
        </p:txBody>
      </p:sp>
      <p:pic>
        <p:nvPicPr>
          <p:cNvPr id="7" name="Picture 6" descr="standards.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flipH="1">
            <a:off x="0" y="60004"/>
            <a:ext cx="1031799" cy="900000"/>
          </a:xfrm>
          <a:prstGeom prst="rect">
            <a:avLst/>
          </a:prstGeom>
        </p:spPr>
      </p:pic>
      <p:pic>
        <p:nvPicPr>
          <p:cNvPr id="8" name="Picture 7"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7704" y="1098557"/>
            <a:ext cx="6464567" cy="4922731"/>
          </a:xfrm>
          <a:prstGeom prst="rect">
            <a:avLst/>
          </a:prstGeom>
        </p:spPr>
      </p:pic>
      <p:sp>
        <p:nvSpPr>
          <p:cNvPr id="9" name="Rectangle 8"/>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1302424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pPr algn="r" rtl="1"/>
            <a:r>
              <a:rPr lang="ar-TN" smtClean="0">
                <a:solidFill>
                  <a:schemeClr val="tx2"/>
                </a:solidFill>
              </a:rPr>
              <a:t>مشروع </a:t>
            </a:r>
            <a:r>
              <a:rPr lang="ar-TN" err="1" smtClean="0">
                <a:solidFill>
                  <a:schemeClr val="tx2"/>
                </a:solidFill>
              </a:rPr>
              <a:t>اسفير</a:t>
            </a:r>
            <a:endParaRPr lang="en-GB">
              <a:solidFill>
                <a:schemeClr val="tx2"/>
              </a:solidFill>
            </a:endParaRPr>
          </a:p>
        </p:txBody>
      </p:sp>
      <p:pic>
        <p:nvPicPr>
          <p:cNvPr id="7" name="Picture 6" descr="standards.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flipH="1">
            <a:off x="0" y="60004"/>
            <a:ext cx="1031799" cy="900000"/>
          </a:xfrm>
          <a:prstGeom prst="rect">
            <a:avLst/>
          </a:prstGeom>
        </p:spPr>
      </p:pic>
      <p:pic>
        <p:nvPicPr>
          <p:cNvPr id="4" name="Picture 3"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9712" y="1373040"/>
            <a:ext cx="6501720" cy="4637894"/>
          </a:xfrm>
          <a:prstGeom prst="rect">
            <a:avLst/>
          </a:prstGeom>
        </p:spPr>
      </p:pic>
      <p:sp>
        <p:nvSpPr>
          <p:cNvPr id="8" name="Rectangle 7"/>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2125450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TN" dirty="0" smtClean="0">
                <a:solidFill>
                  <a:schemeClr val="tx2"/>
                </a:solidFill>
              </a:rPr>
              <a:t>أهم الرسائل</a:t>
            </a:r>
            <a:endParaRPr lang="en-GB" dirty="0">
              <a:solidFill>
                <a:schemeClr val="tx2"/>
              </a:solidFill>
            </a:endParaRPr>
          </a:p>
        </p:txBody>
      </p:sp>
      <p:sp>
        <p:nvSpPr>
          <p:cNvPr id="3" name="Content Placeholder 2"/>
          <p:cNvSpPr>
            <a:spLocks noGrp="1"/>
          </p:cNvSpPr>
          <p:nvPr>
            <p:ph idx="1"/>
          </p:nvPr>
        </p:nvSpPr>
        <p:spPr/>
        <p:txBody>
          <a:bodyPr/>
          <a:lstStyle/>
          <a:p>
            <a:pPr lvl="1" algn="r" rtl="1">
              <a:spcBef>
                <a:spcPts val="2000"/>
              </a:spcBef>
            </a:pPr>
            <a:r>
              <a:rPr lang="ar-TN" smtClean="0"/>
              <a:t>يؤكد دليل </a:t>
            </a:r>
            <a:r>
              <a:rPr lang="ar-TN" err="1" smtClean="0"/>
              <a:t>اسفير</a:t>
            </a:r>
            <a:r>
              <a:rPr lang="ar-TN" smtClean="0"/>
              <a:t> على المبادئ الإنسانية باعتبارها الأسمى</a:t>
            </a:r>
            <a:endParaRPr lang="en-GB"/>
          </a:p>
          <a:p>
            <a:pPr lvl="1" algn="r" rtl="1">
              <a:spcBef>
                <a:spcPts val="2000"/>
              </a:spcBef>
            </a:pPr>
            <a:r>
              <a:rPr lang="ar-TN"/>
              <a:t>يضع </a:t>
            </a:r>
            <a:r>
              <a:rPr lang="ar-TN" smtClean="0"/>
              <a:t>دليل </a:t>
            </a:r>
            <a:r>
              <a:rPr lang="ar-TN" err="1"/>
              <a:t>اسفير</a:t>
            </a:r>
            <a:r>
              <a:rPr lang="ar-TN"/>
              <a:t> </a:t>
            </a:r>
            <a:r>
              <a:rPr lang="ar-TN" smtClean="0"/>
              <a:t>حقوق </a:t>
            </a:r>
            <a:r>
              <a:rPr lang="ar-TN"/>
              <a:t>السكان المتضررين من الكوارث في الحياة بكرامة والحماية والمساعدة في </a:t>
            </a:r>
            <a:r>
              <a:rPr lang="ar-TN" smtClean="0"/>
              <a:t>محور الاستجابة </a:t>
            </a:r>
            <a:r>
              <a:rPr lang="ar-TN"/>
              <a:t>الإنسانية</a:t>
            </a:r>
            <a:r>
              <a:rPr lang="ar-TN" smtClean="0"/>
              <a:t>.</a:t>
            </a:r>
          </a:p>
          <a:p>
            <a:pPr lvl="1" algn="r" rtl="1">
              <a:spcBef>
                <a:spcPts val="2000"/>
              </a:spcBef>
            </a:pPr>
            <a:r>
              <a:rPr lang="ar-TN" smtClean="0"/>
              <a:t>يساعد مشروع </a:t>
            </a:r>
            <a:r>
              <a:rPr lang="ar-TN" err="1" smtClean="0"/>
              <a:t>اسفير</a:t>
            </a:r>
            <a:r>
              <a:rPr lang="ar-TN" smtClean="0"/>
              <a:t> من خلال دليله على تجهيز الجهات </a:t>
            </a:r>
            <a:r>
              <a:rPr lang="ar-TN"/>
              <a:t>الفاعلة الإنسانية </a:t>
            </a:r>
            <a:r>
              <a:rPr lang="ar-TN" smtClean="0"/>
              <a:t>بهدف الاستمرار في الحفاظ على الجودة </a:t>
            </a:r>
            <a:r>
              <a:rPr lang="ar-TN"/>
              <a:t>والمساءلة </a:t>
            </a:r>
            <a:r>
              <a:rPr lang="ar-TN" err="1" smtClean="0"/>
              <a:t>عندالاستجابة</a:t>
            </a:r>
            <a:r>
              <a:rPr lang="ar-TN" smtClean="0"/>
              <a:t> </a:t>
            </a:r>
            <a:r>
              <a:rPr lang="ar-TN"/>
              <a:t>الإنسانية</a:t>
            </a:r>
            <a:r>
              <a:rPr lang="ar-TN" smtClean="0"/>
              <a:t>.</a:t>
            </a:r>
          </a:p>
          <a:p>
            <a:pPr lvl="1" algn="r" rtl="1">
              <a:spcBef>
                <a:spcPts val="2000"/>
              </a:spcBef>
            </a:pPr>
            <a:r>
              <a:rPr lang="ar-TN" smtClean="0"/>
              <a:t>يمثل مشروع </a:t>
            </a:r>
            <a:r>
              <a:rPr lang="ar-TN" err="1" smtClean="0"/>
              <a:t>اسفير</a:t>
            </a:r>
            <a:r>
              <a:rPr lang="ar-TN" smtClean="0"/>
              <a:t> عملية تعاونية واسعة</a:t>
            </a:r>
            <a:endParaRPr lang="en-GB"/>
          </a:p>
        </p:txBody>
      </p:sp>
      <p:sp>
        <p:nvSpPr>
          <p:cNvPr id="6" name="Rectangle 5"/>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3145979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TN" dirty="0" smtClean="0">
                <a:solidFill>
                  <a:schemeClr val="tx2"/>
                </a:solidFill>
              </a:rPr>
              <a:t>تذكر!</a:t>
            </a:r>
            <a:endParaRPr lang="en-GB" dirty="0">
              <a:solidFill>
                <a:schemeClr val="tx2"/>
              </a:solidFill>
            </a:endParaRPr>
          </a:p>
        </p:txBody>
      </p:sp>
      <p:sp>
        <p:nvSpPr>
          <p:cNvPr id="3" name="Content Placeholder 2"/>
          <p:cNvSpPr>
            <a:spLocks noGrp="1"/>
          </p:cNvSpPr>
          <p:nvPr>
            <p:ph idx="1"/>
          </p:nvPr>
        </p:nvSpPr>
        <p:spPr>
          <a:xfrm>
            <a:off x="457200" y="5431394"/>
            <a:ext cx="8229600" cy="723569"/>
          </a:xfrm>
        </p:spPr>
        <p:txBody>
          <a:bodyPr/>
          <a:lstStyle/>
          <a:p>
            <a:pPr algn="r" rtl="1"/>
            <a:r>
              <a:rPr lang="ar-TN" smtClean="0"/>
              <a:t>ينبغي استخدام الفصول التقنية بالعودة إلى الميثاق الإنساني والمعايير الأساسية ومبادئ الحماية دون فصلها عن بعضها. </a:t>
            </a:r>
            <a:endParaRPr lang="en-GB"/>
          </a:p>
        </p:txBody>
      </p:sp>
      <p:pic>
        <p:nvPicPr>
          <p:cNvPr id="8" name="Picture 7"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1884" y="1160110"/>
            <a:ext cx="6660232" cy="4090627"/>
          </a:xfrm>
          <a:prstGeom prst="rect">
            <a:avLst/>
          </a:prstGeom>
        </p:spPr>
      </p:pic>
      <p:sp>
        <p:nvSpPr>
          <p:cNvPr id="6" name="Rectangle 5"/>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4438232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ar-SA"/>
          </a:p>
        </p:txBody>
      </p:sp>
      <p:sp>
        <p:nvSpPr>
          <p:cNvPr id="5" name="Content Placeholder 4"/>
          <p:cNvSpPr>
            <a:spLocks noGrp="1"/>
          </p:cNvSpPr>
          <p:nvPr>
            <p:ph idx="1"/>
          </p:nvPr>
        </p:nvSpPr>
        <p:spPr/>
        <p:txBody>
          <a:bodyPr/>
          <a:lstStyle/>
          <a:p>
            <a:endParaRPr lang="ar-SA"/>
          </a:p>
        </p:txBody>
      </p:sp>
      <p:sp>
        <p:nvSpPr>
          <p:cNvPr id="4" name="Footer Placeholder 3"/>
          <p:cNvSpPr>
            <a:spLocks noGrp="1"/>
          </p:cNvSpPr>
          <p:nvPr>
            <p:ph type="ftr" sz="quarter" idx="3"/>
          </p:nvPr>
        </p:nvSpPr>
        <p:spPr/>
        <p:txBody>
          <a:bodyPr/>
          <a:lstStyle/>
          <a:p>
            <a:r>
              <a:rPr lang="ar-SA" smtClean="0">
                <a:solidFill>
                  <a:prstClr val="white"/>
                </a:solidFill>
              </a:rPr>
              <a:t>الجزء الأول "أ" : نبذة عن اسفير مواد اسفير التدريبية سنة 2015</a:t>
            </a:r>
            <a:endParaRPr lang="en-GB" smtClean="0">
              <a:solidFill>
                <a:prstClr val="white"/>
              </a:solidFill>
            </a:endParaRP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917987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6228184" y="152416"/>
            <a:ext cx="2805511" cy="461665"/>
          </a:xfrm>
          <a:prstGeom prst="rect">
            <a:avLst/>
          </a:prstGeom>
          <a:noFill/>
        </p:spPr>
        <p:txBody>
          <a:bodyPr wrap="square" rtlCol="0">
            <a:spAutoFit/>
          </a:bodyPr>
          <a:lstStyle/>
          <a:p>
            <a:pPr algn="r" defTabSz="457200"/>
            <a:r>
              <a:rPr lang="ar-TN" sz="1200" i="1" dirty="0" smtClean="0">
                <a:solidFill>
                  <a:prstClr val="white"/>
                </a:solidFill>
                <a:latin typeface="Tahoma"/>
                <a:cs typeface="+mj-cs"/>
              </a:rPr>
              <a:t>من تبرع فيليب </a:t>
            </a:r>
            <a:r>
              <a:rPr lang="ar-TN" sz="1200" i="1" dirty="0" err="1" smtClean="0">
                <a:solidFill>
                  <a:prstClr val="white"/>
                </a:solidFill>
                <a:latin typeface="Tahoma"/>
                <a:cs typeface="+mj-cs"/>
              </a:rPr>
              <a:t>مارشاز</a:t>
            </a:r>
            <a:endParaRPr lang="ar-TN" sz="1200" i="1" dirty="0" smtClean="0">
              <a:solidFill>
                <a:prstClr val="white"/>
              </a:solidFill>
              <a:latin typeface="Tahoma"/>
              <a:cs typeface="+mj-cs"/>
            </a:endParaRPr>
          </a:p>
          <a:p>
            <a:pPr algn="r" defTabSz="457200"/>
            <a:r>
              <a:rPr lang="en-GB" sz="1200" i="1" dirty="0" smtClean="0">
                <a:solidFill>
                  <a:prstClr val="white"/>
                </a:solidFill>
                <a:latin typeface="Tahoma"/>
                <a:cs typeface="+mj-cs"/>
              </a:rPr>
              <a:t>© </a:t>
            </a:r>
            <a:r>
              <a:rPr lang="ar-TN" sz="1200" i="1" dirty="0" smtClean="0">
                <a:solidFill>
                  <a:prstClr val="white"/>
                </a:solidFill>
                <a:latin typeface="Tahoma"/>
                <a:cs typeface="+mj-cs"/>
              </a:rPr>
              <a:t>رواندا سنة 1996 </a:t>
            </a:r>
            <a:endParaRPr lang="en-GB" sz="1200" i="1" dirty="0">
              <a:solidFill>
                <a:prstClr val="white"/>
              </a:solidFill>
              <a:latin typeface="Tahoma"/>
              <a:cs typeface="+mj-cs"/>
            </a:endParaRPr>
          </a:p>
        </p:txBody>
      </p:sp>
    </p:spTree>
    <p:extLst>
      <p:ext uri="{BB962C8B-B14F-4D97-AF65-F5344CB8AC3E}">
        <p14:creationId xmlns:p14="http://schemas.microsoft.com/office/powerpoint/2010/main" val="5193430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9877" y="1196752"/>
            <a:ext cx="6804248" cy="4709069"/>
          </a:xfrm>
          <a:prstGeom prst="rect">
            <a:avLst/>
          </a:prstGeom>
        </p:spPr>
      </p:pic>
      <p:sp>
        <p:nvSpPr>
          <p:cNvPr id="2" name="Title 1"/>
          <p:cNvSpPr>
            <a:spLocks noGrp="1"/>
          </p:cNvSpPr>
          <p:nvPr>
            <p:ph type="title"/>
          </p:nvPr>
        </p:nvSpPr>
        <p:spPr/>
        <p:txBody>
          <a:bodyPr/>
          <a:lstStyle/>
          <a:p>
            <a:r>
              <a:rPr lang="ar-TN" smtClean="0">
                <a:solidFill>
                  <a:schemeClr val="tx2"/>
                </a:solidFill>
              </a:rPr>
              <a:t>الجدول الزمني </a:t>
            </a:r>
            <a:endParaRPr lang="en-GB">
              <a:solidFill>
                <a:schemeClr val="tx2"/>
              </a:solidFill>
            </a:endParaRPr>
          </a:p>
        </p:txBody>
      </p:sp>
      <p:sp>
        <p:nvSpPr>
          <p:cNvPr id="8" name="Rectangle 7"/>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
        <p:nvSpPr>
          <p:cNvPr id="9" name="TextBox 8"/>
          <p:cNvSpPr txBox="1"/>
          <p:nvPr/>
        </p:nvSpPr>
        <p:spPr>
          <a:xfrm>
            <a:off x="5771795" y="5535189"/>
            <a:ext cx="3024336" cy="461665"/>
          </a:xfrm>
          <a:prstGeom prst="rect">
            <a:avLst/>
          </a:prstGeom>
          <a:noFill/>
        </p:spPr>
        <p:txBody>
          <a:bodyPr wrap="square" rtlCol="0">
            <a:spAutoFit/>
          </a:bodyPr>
          <a:lstStyle/>
          <a:p>
            <a:pPr algn="r" defTabSz="457200" rtl="1"/>
            <a:r>
              <a:rPr lang="ar-TN" sz="1200" i="1" dirty="0" err="1" smtClean="0">
                <a:latin typeface="Tahoma"/>
                <a:cs typeface="+mj-cs"/>
              </a:rPr>
              <a:t>روبارت</a:t>
            </a:r>
            <a:r>
              <a:rPr lang="ar-TN" sz="1200" i="1" dirty="0" smtClean="0">
                <a:latin typeface="Tahoma"/>
                <a:cs typeface="+mj-cs"/>
              </a:rPr>
              <a:t> سيلفي، دي </a:t>
            </a:r>
            <a:r>
              <a:rPr lang="ar-TN" sz="1200" i="1" dirty="0" err="1" smtClean="0">
                <a:latin typeface="Tahoma"/>
                <a:cs typeface="+mj-cs"/>
              </a:rPr>
              <a:t>فالون</a:t>
            </a:r>
            <a:r>
              <a:rPr lang="ar-TN" sz="1200" i="1" dirty="0" smtClean="0">
                <a:latin typeface="Tahoma"/>
                <a:cs typeface="+mj-cs"/>
              </a:rPr>
              <a:t> استريد </a:t>
            </a:r>
            <a:r>
              <a:rPr lang="en-GB" sz="1200" i="1" dirty="0">
                <a:latin typeface="Tahoma"/>
                <a:cs typeface="+mj-cs"/>
              </a:rPr>
              <a:t>©</a:t>
            </a:r>
          </a:p>
          <a:p>
            <a:pPr algn="r" defTabSz="457200" rtl="1"/>
            <a:endParaRPr lang="ar-TN" sz="1200" i="1" dirty="0" smtClean="0">
              <a:latin typeface="Tahoma"/>
              <a:cs typeface="+mj-cs"/>
            </a:endParaRPr>
          </a:p>
        </p:txBody>
      </p:sp>
    </p:spTree>
    <p:extLst>
      <p:ext uri="{BB962C8B-B14F-4D97-AF65-F5344CB8AC3E}">
        <p14:creationId xmlns:p14="http://schemas.microsoft.com/office/powerpoint/2010/main" val="25367826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5689" y="1567966"/>
            <a:ext cx="7772400" cy="2800767"/>
          </a:xfrm>
        </p:spPr>
        <p:txBody>
          <a:bodyPr>
            <a:spAutoFit/>
          </a:bodyPr>
          <a:lstStyle/>
          <a:p>
            <a:pPr>
              <a:spcBef>
                <a:spcPts val="0"/>
              </a:spcBef>
            </a:pPr>
            <a:r>
              <a:rPr lang="ar-TN" sz="4400" smtClean="0"/>
              <a:t>ابتداء من عملية التقييم  المشتركة لحالة الطوارئ في رواندا</a:t>
            </a:r>
            <a:r>
              <a:rPr lang="en-GB" sz="4400" smtClean="0"/>
              <a:t> </a:t>
            </a:r>
            <a:r>
              <a:rPr lang="en-GB" sz="4400"/>
              <a:t>(</a:t>
            </a:r>
            <a:r>
              <a:rPr lang="en-GB" sz="3800"/>
              <a:t>1995</a:t>
            </a:r>
            <a:r>
              <a:rPr lang="en-GB" sz="4400" smtClean="0"/>
              <a:t>) </a:t>
            </a:r>
            <a:r>
              <a:rPr lang="ar-TN" sz="4400" smtClean="0"/>
              <a:t>سنة</a:t>
            </a:r>
            <a:r>
              <a:rPr lang="en-GB" sz="4400" smtClean="0"/>
              <a:t> </a:t>
            </a:r>
            <a:r>
              <a:rPr lang="en-GB" sz="4400"/>
              <a:t/>
            </a:r>
            <a:br>
              <a:rPr lang="en-GB" sz="4400"/>
            </a:br>
            <a:r>
              <a:rPr lang="en-GB" sz="4400" smtClean="0"/>
              <a:t/>
            </a:r>
            <a:br>
              <a:rPr lang="en-GB" sz="4400" smtClean="0"/>
            </a:br>
            <a:r>
              <a:rPr lang="ar-TN" sz="4400" smtClean="0"/>
              <a:t>إلى وضع أنظمة الشؤون الإنسانية سنة </a:t>
            </a:r>
            <a:r>
              <a:rPr lang="en-GB" sz="4400" smtClean="0"/>
              <a:t>(</a:t>
            </a:r>
            <a:r>
              <a:rPr lang="en-GB" sz="3800" smtClean="0"/>
              <a:t>2012</a:t>
            </a:r>
            <a:r>
              <a:rPr lang="en-GB" sz="4400"/>
              <a:t>)</a:t>
            </a:r>
          </a:p>
        </p:txBody>
      </p:sp>
      <p:sp>
        <p:nvSpPr>
          <p:cNvPr id="4" name="Rectangle 3"/>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8815837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TN">
                <a:solidFill>
                  <a:schemeClr val="tx2"/>
                </a:solidFill>
              </a:rPr>
              <a:t>ابتداء من عملية التقييم المشترك للمساعدة الطارئة لرواندا</a:t>
            </a:r>
            <a:r>
              <a:rPr lang="fr-CH">
                <a:solidFill>
                  <a:schemeClr val="tx2"/>
                </a:solidFill>
              </a:rPr>
              <a:t> </a:t>
            </a:r>
            <a:r>
              <a:rPr lang="ar-TN" smtClean="0">
                <a:solidFill>
                  <a:schemeClr val="tx2"/>
                </a:solidFill>
              </a:rPr>
              <a:t>سنة</a:t>
            </a:r>
            <a:r>
              <a:rPr lang="fr-CH" smtClean="0">
                <a:solidFill>
                  <a:schemeClr val="tx2"/>
                </a:solidFill>
              </a:rPr>
              <a:t> </a:t>
            </a:r>
            <a:r>
              <a:rPr lang="en-GB">
                <a:solidFill>
                  <a:schemeClr val="tx2"/>
                </a:solidFill>
              </a:rPr>
              <a:t>(1995) </a:t>
            </a:r>
          </a:p>
        </p:txBody>
      </p:sp>
      <p:sp>
        <p:nvSpPr>
          <p:cNvPr id="3" name="Content Placeholder 2"/>
          <p:cNvSpPr>
            <a:spLocks noGrp="1"/>
          </p:cNvSpPr>
          <p:nvPr>
            <p:ph idx="1"/>
          </p:nvPr>
        </p:nvSpPr>
        <p:spPr>
          <a:xfrm>
            <a:off x="457200" y="1369242"/>
            <a:ext cx="5266927" cy="4785722"/>
          </a:xfrm>
        </p:spPr>
        <p:txBody>
          <a:bodyPr/>
          <a:lstStyle/>
          <a:p>
            <a:pPr algn="r" rtl="1"/>
            <a:r>
              <a:rPr lang="ar-TN" smtClean="0"/>
              <a:t>تؤكد عملية التقييم المشترك للمساعدة الطارئة في رواندا على الحاجة إلى التحسين في آليات المساءلة من خلال رصد أداء العمل الإنساني والحاجة إلى مزيد التعلم على مستوى مختلف القطاعات الإنسانية.</a:t>
            </a:r>
            <a:endParaRPr lang="en-GB"/>
          </a:p>
        </p:txBody>
      </p:sp>
      <p:pic>
        <p:nvPicPr>
          <p:cNvPr id="5" name="Picture 4"/>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860182" y="1340442"/>
            <a:ext cx="2694666" cy="3895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7352574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TN" smtClean="0">
                <a:solidFill>
                  <a:schemeClr val="tx2"/>
                </a:solidFill>
              </a:rPr>
              <a:t>وضع </a:t>
            </a:r>
            <a:r>
              <a:rPr lang="ar-TN">
                <a:solidFill>
                  <a:schemeClr val="tx2"/>
                </a:solidFill>
              </a:rPr>
              <a:t>أنظمة الشؤون الإنسانية سنة </a:t>
            </a:r>
            <a:r>
              <a:rPr lang="ar-TN" smtClean="0">
                <a:solidFill>
                  <a:schemeClr val="tx2"/>
                </a:solidFill>
              </a:rPr>
              <a:t>2012</a:t>
            </a:r>
            <a:endParaRPr lang="en-GB">
              <a:solidFill>
                <a:schemeClr val="tx2"/>
              </a:solidFill>
            </a:endParaRPr>
          </a:p>
        </p:txBody>
      </p:sp>
      <p:sp>
        <p:nvSpPr>
          <p:cNvPr id="3" name="Content Placeholder 2"/>
          <p:cNvSpPr>
            <a:spLocks noGrp="1"/>
          </p:cNvSpPr>
          <p:nvPr>
            <p:ph idx="1"/>
          </p:nvPr>
        </p:nvSpPr>
        <p:spPr>
          <a:xfrm>
            <a:off x="457200" y="1369242"/>
            <a:ext cx="5122912" cy="4785722"/>
          </a:xfrm>
        </p:spPr>
        <p:txBody>
          <a:bodyPr/>
          <a:lstStyle/>
          <a:p>
            <a:pPr algn="r" rtl="1"/>
            <a:r>
              <a:rPr lang="ar-TN" smtClean="0"/>
              <a:t>يؤكد وضع أنظمة الشؤون الإنسانية على الحاجة إلى مواصلة الجهود الرامية إلى تحسين المساءلة</a:t>
            </a:r>
            <a:r>
              <a:rPr lang="en-GB" smtClean="0"/>
              <a:t>.</a:t>
            </a:r>
          </a:p>
          <a:p>
            <a:pPr algn="r" rtl="1">
              <a:spcBef>
                <a:spcPts val="1600"/>
              </a:spcBef>
            </a:pPr>
            <a:r>
              <a:rPr lang="ar-TN" i="1">
                <a:solidFill>
                  <a:schemeClr val="accent1"/>
                </a:solidFill>
              </a:rPr>
              <a:t>"يمثل هذا التقرير أول محاولة من </a:t>
            </a:r>
            <a:r>
              <a:rPr lang="ar-TN" i="1" smtClean="0">
                <a:solidFill>
                  <a:schemeClr val="accent1"/>
                </a:solidFill>
              </a:rPr>
              <a:t>قبل أنظمة الشؤون الإنسانية الدولية لمراقبة </a:t>
            </a:r>
            <a:r>
              <a:rPr lang="ar-TN" i="1">
                <a:solidFill>
                  <a:schemeClr val="accent1"/>
                </a:solidFill>
              </a:rPr>
              <a:t>منتظمة </a:t>
            </a:r>
            <a:r>
              <a:rPr lang="ar-TN" i="1" smtClean="0">
                <a:solidFill>
                  <a:schemeClr val="accent1"/>
                </a:solidFill>
              </a:rPr>
              <a:t>وهو تقرير عن تقدمها وأدائها."</a:t>
            </a:r>
            <a:endParaRPr lang="en-GB" i="1">
              <a:solidFill>
                <a:schemeClr val="accent1"/>
              </a:solidFill>
            </a:endParaRPr>
          </a:p>
        </p:txBody>
      </p:sp>
      <p:pic>
        <p:nvPicPr>
          <p:cNvPr id="9" name="Picture 8"/>
          <p:cNvPicPr>
            <a:picLocks noChangeAspect="1"/>
          </p:cNvPicPr>
          <p:nvPr/>
        </p:nvPicPr>
        <p:blipFill>
          <a:blip r:embed="rId3"/>
          <a:stretch>
            <a:fillRect/>
          </a:stretch>
        </p:blipFill>
        <p:spPr>
          <a:xfrm>
            <a:off x="5770044" y="1318544"/>
            <a:ext cx="2806700" cy="3949700"/>
          </a:xfrm>
          <a:prstGeom prst="rect">
            <a:avLst/>
          </a:prstGeom>
        </p:spPr>
      </p:pic>
      <p:sp>
        <p:nvSpPr>
          <p:cNvPr id="7" name="Rectangle 6"/>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759330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TN" smtClean="0"/>
              <a:t>ماذا نعني بالجودة والمساءلة؟</a:t>
            </a:r>
            <a:endParaRPr lang="en-GB"/>
          </a:p>
        </p:txBody>
      </p:sp>
      <p:sp>
        <p:nvSpPr>
          <p:cNvPr id="4" name="Rectangle 3"/>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2669843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TN" smtClean="0">
                <a:solidFill>
                  <a:schemeClr val="tx2"/>
                </a:solidFill>
              </a:rPr>
              <a:t>الجودة</a:t>
            </a:r>
            <a:endParaRPr lang="en-GB">
              <a:solidFill>
                <a:schemeClr val="tx2"/>
              </a:solidFill>
            </a:endParaRPr>
          </a:p>
        </p:txBody>
      </p:sp>
      <p:sp>
        <p:nvSpPr>
          <p:cNvPr id="6" name="Content Placeholder 5"/>
          <p:cNvSpPr>
            <a:spLocks noGrp="1"/>
          </p:cNvSpPr>
          <p:nvPr>
            <p:ph idx="1"/>
          </p:nvPr>
        </p:nvSpPr>
        <p:spPr/>
        <p:txBody>
          <a:bodyPr/>
          <a:lstStyle/>
          <a:p>
            <a:pPr algn="r" rtl="1">
              <a:spcBef>
                <a:spcPts val="1600"/>
              </a:spcBef>
            </a:pPr>
            <a:r>
              <a:rPr lang="ar-TN" smtClean="0"/>
              <a:t>نعني بالجودة في القطاع الإنساني، الفعالية أي بمعني الأثر والكفاءة أي التوقيت وتكلفة الاستجابة أو الحدمة  ومدى الملاءمة أي مدى مراعاة الاحتياجات واحترام السياق.</a:t>
            </a:r>
            <a:endParaRPr lang="en-GB" smtClean="0"/>
          </a:p>
          <a:p>
            <a:pPr algn="r" rtl="1">
              <a:spcBef>
                <a:spcPts val="1600"/>
              </a:spcBef>
            </a:pPr>
            <a:r>
              <a:rPr lang="ar-TN" smtClean="0"/>
              <a:t>تتطلب الجودة عمليات التقييم والملاحظات التي تدليها أصحاب المصلحة حول الأعمال التي تقوم بها المنظمات وكيف لها أن تحسن من عملها.</a:t>
            </a:r>
            <a:r>
              <a:rPr lang="en-GB" smtClean="0"/>
              <a:t>. </a:t>
            </a:r>
            <a:endParaRPr lang="ar-TN" smtClean="0"/>
          </a:p>
          <a:p>
            <a:pPr algn="r" rtl="1">
              <a:spcBef>
                <a:spcPts val="1600"/>
              </a:spcBef>
            </a:pPr>
            <a:r>
              <a:rPr lang="ar-TN" smtClean="0"/>
              <a:t>نعني بالجودة قياس النتائج حسب الآليات المعترف بها و/أو المعايير</a:t>
            </a:r>
            <a:endParaRPr lang="en-GB" smtClean="0"/>
          </a:p>
        </p:txBody>
      </p:sp>
      <p:sp>
        <p:nvSpPr>
          <p:cNvPr id="8" name="Rectangle 7"/>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822234902"/>
      </p:ext>
    </p:extLst>
  </p:cSld>
  <p:clrMapOvr>
    <a:masterClrMapping/>
  </p:clrMapOvr>
  <p:timing>
    <p:tnLst>
      <p:par>
        <p:cTn id="1" dur="indefinite" restart="never" nodeType="tmRoot"/>
      </p:par>
    </p:tnLst>
  </p:timing>
</p:sld>
</file>

<file path=ppt/theme/theme1.xml><?xml version="1.0" encoding="utf-8"?>
<a:theme xmlns:a="http://schemas.openxmlformats.org/drawingml/2006/main" name="Speher Arabic ppt theme">
  <a:themeElements>
    <a:clrScheme name="Sphere Arabic">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Custom 1">
      <a:majorFont>
        <a:latin typeface="Traditional Arabic"/>
        <a:ea typeface=""/>
        <a:cs typeface="Traditional Arabic"/>
      </a:majorFont>
      <a:minorFont>
        <a:latin typeface="Traditional Arabic"/>
        <a:ea typeface=""/>
        <a:cs typeface="Traditional Arab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Speher Arabic ppt theme" id="{18E5791C-DFF0-4551-8371-BAE1D784D70F}" vid="{1DFA28F2-3099-468D-88B9-9D71F06DA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Speher Arabic ppt theme</Template>
  <TotalTime>7639</TotalTime>
  <Words>2858</Words>
  <Application>Microsoft Office PowerPoint</Application>
  <PresentationFormat>On-screen Show (4:3)</PresentationFormat>
  <Paragraphs>236</Paragraphs>
  <Slides>27</Slides>
  <Notes>27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Speher Arabic ppt theme</vt:lpstr>
      <vt:lpstr>مشروع اسفير: نظرة معمقة</vt:lpstr>
      <vt:lpstr>نشأة مبادرة الجودة والمساءلة</vt:lpstr>
      <vt:lpstr>PowerPoint Presentation</vt:lpstr>
      <vt:lpstr>الجدول الزمني </vt:lpstr>
      <vt:lpstr>ابتداء من عملية التقييم  المشتركة لحالة الطوارئ في رواندا (1995) سنة   إلى وضع أنظمة الشؤون الإنسانية سنة (2012)</vt:lpstr>
      <vt:lpstr>ابتداء من عملية التقييم المشترك للمساعدة الطارئة لرواندا سنة (1995) </vt:lpstr>
      <vt:lpstr>وضع أنظمة الشؤون الإنسانية سنة 2012</vt:lpstr>
      <vt:lpstr>ماذا نعني بالجودة والمساءلة؟</vt:lpstr>
      <vt:lpstr>الجودة</vt:lpstr>
      <vt:lpstr>المساءلة</vt:lpstr>
      <vt:lpstr>مشروع اسفير</vt:lpstr>
      <vt:lpstr>ما هو مشروع اسفير؟</vt:lpstr>
      <vt:lpstr>أهم النقاط</vt:lpstr>
      <vt:lpstr>ماهي عقيدة اسفير الأساسية؟</vt:lpstr>
      <vt:lpstr>دليل اسفير</vt:lpstr>
      <vt:lpstr>أجزاء الدليل</vt:lpstr>
      <vt:lpstr>العلاقة بين مكونات دليل اسفير</vt:lpstr>
      <vt:lpstr>المواضيع التي ستشتغل عليها</vt:lpstr>
      <vt:lpstr>مشروع اسفير</vt:lpstr>
      <vt:lpstr>المبادئ الثلاثة التي يقوم عليها الميثاق الإنساني</vt:lpstr>
      <vt:lpstr>مشروع اسفير</vt:lpstr>
      <vt:lpstr>ماذا نعني بمبادئ الحماية</vt:lpstr>
      <vt:lpstr>مبادئ الحماية الأربعة</vt:lpstr>
      <vt:lpstr>مشر وع اسفير</vt:lpstr>
      <vt:lpstr>مشروع اسفير</vt:lpstr>
      <vt:lpstr>أهم الرسائل</vt:lpstr>
      <vt:lpstr>تذكر!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2015-03-20T08:23:55Z</dcterms:created>
  <dcterms:modified xsi:type="dcterms:W3CDTF">2015-05-28T10:55:53Z</dcterms:modified>
</cp:coreProperties>
</file>